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756" r:id="rId2"/>
    <p:sldId id="827" r:id="rId3"/>
    <p:sldId id="526" r:id="rId4"/>
    <p:sldId id="824" r:id="rId5"/>
    <p:sldId id="573" r:id="rId6"/>
    <p:sldId id="757" r:id="rId7"/>
    <p:sldId id="823" r:id="rId8"/>
    <p:sldId id="822" r:id="rId9"/>
    <p:sldId id="758" r:id="rId10"/>
    <p:sldId id="811" r:id="rId11"/>
    <p:sldId id="263" r:id="rId12"/>
    <p:sldId id="274" r:id="rId13"/>
    <p:sldId id="826" r:id="rId14"/>
    <p:sldId id="537" r:id="rId15"/>
    <p:sldId id="803" r:id="rId16"/>
    <p:sldId id="532" r:id="rId17"/>
    <p:sldId id="535" r:id="rId18"/>
    <p:sldId id="659" r:id="rId19"/>
    <p:sldId id="653" r:id="rId20"/>
    <p:sldId id="719" r:id="rId21"/>
    <p:sldId id="623" r:id="rId22"/>
    <p:sldId id="650" r:id="rId23"/>
    <p:sldId id="533" r:id="rId24"/>
    <p:sldId id="639" r:id="rId25"/>
    <p:sldId id="618" r:id="rId26"/>
    <p:sldId id="718" r:id="rId27"/>
    <p:sldId id="690" r:id="rId28"/>
    <p:sldId id="560" r:id="rId29"/>
    <p:sldId id="688" r:id="rId30"/>
    <p:sldId id="708" r:id="rId31"/>
    <p:sldId id="687" r:id="rId32"/>
    <p:sldId id="825" r:id="rId33"/>
    <p:sldId id="709" r:id="rId34"/>
    <p:sldId id="617" r:id="rId35"/>
    <p:sldId id="812" r:id="rId36"/>
    <p:sldId id="816" r:id="rId37"/>
    <p:sldId id="828" r:id="rId38"/>
    <p:sldId id="257" r:id="rId39"/>
    <p:sldId id="258" r:id="rId40"/>
    <p:sldId id="562" r:id="rId41"/>
    <p:sldId id="703" r:id="rId42"/>
    <p:sldId id="684" r:id="rId43"/>
    <p:sldId id="815" r:id="rId44"/>
    <p:sldId id="813" r:id="rId45"/>
    <p:sldId id="818" r:id="rId46"/>
    <p:sldId id="817" r:id="rId47"/>
    <p:sldId id="819" r:id="rId48"/>
    <p:sldId id="820" r:id="rId49"/>
    <p:sldId id="821" r:id="rId50"/>
    <p:sldId id="674" r:id="rId51"/>
  </p:sldIdLst>
  <p:sldSz cx="9144000" cy="6858000" type="screen4x3"/>
  <p:notesSz cx="9926638"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ndeling uten navn" id="{E8646317-E1AD-4855-8CD0-63EC67B3A1D3}">
          <p14:sldIdLst>
            <p14:sldId id="756"/>
            <p14:sldId id="827"/>
            <p14:sldId id="526"/>
            <p14:sldId id="824"/>
            <p14:sldId id="573"/>
            <p14:sldId id="757"/>
            <p14:sldId id="823"/>
            <p14:sldId id="822"/>
            <p14:sldId id="758"/>
            <p14:sldId id="811"/>
            <p14:sldId id="263"/>
            <p14:sldId id="274"/>
            <p14:sldId id="826"/>
            <p14:sldId id="537"/>
            <p14:sldId id="803"/>
            <p14:sldId id="532"/>
            <p14:sldId id="535"/>
            <p14:sldId id="659"/>
            <p14:sldId id="653"/>
            <p14:sldId id="719"/>
            <p14:sldId id="623"/>
            <p14:sldId id="650"/>
            <p14:sldId id="533"/>
            <p14:sldId id="639"/>
            <p14:sldId id="618"/>
            <p14:sldId id="718"/>
            <p14:sldId id="690"/>
            <p14:sldId id="560"/>
            <p14:sldId id="688"/>
            <p14:sldId id="708"/>
            <p14:sldId id="687"/>
            <p14:sldId id="825"/>
            <p14:sldId id="709"/>
            <p14:sldId id="617"/>
            <p14:sldId id="812"/>
            <p14:sldId id="816"/>
            <p14:sldId id="828"/>
            <p14:sldId id="257"/>
            <p14:sldId id="258"/>
            <p14:sldId id="562"/>
            <p14:sldId id="703"/>
            <p14:sldId id="684"/>
            <p14:sldId id="815"/>
            <p14:sldId id="813"/>
            <p14:sldId id="818"/>
            <p14:sldId id="817"/>
            <p14:sldId id="819"/>
            <p14:sldId id="820"/>
            <p14:sldId id="821"/>
            <p14:sldId id="6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autoAdjust="0"/>
    <p:restoredTop sz="94817" autoAdjust="0"/>
  </p:normalViewPr>
  <p:slideViewPr>
    <p:cSldViewPr>
      <p:cViewPr varScale="1">
        <p:scale>
          <a:sx n="100" d="100"/>
          <a:sy n="100" d="100"/>
        </p:scale>
        <p:origin x="163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6" d="100"/>
        <a:sy n="46" d="100"/>
      </p:scale>
      <p:origin x="0" y="-28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4302005" cy="340492"/>
          </a:xfrm>
          <a:prstGeom prst="rect">
            <a:avLst/>
          </a:prstGeom>
        </p:spPr>
        <p:txBody>
          <a:bodyPr vert="horz" lIns="88221" tIns="44111" rIns="88221" bIns="44111" rtlCol="0"/>
          <a:lstStyle>
            <a:lvl1pPr algn="l">
              <a:defRPr sz="1200"/>
            </a:lvl1pPr>
          </a:lstStyle>
          <a:p>
            <a:endParaRPr lang="nb-NO"/>
          </a:p>
        </p:txBody>
      </p:sp>
      <p:sp>
        <p:nvSpPr>
          <p:cNvPr id="3" name="Plassholder for dato 2"/>
          <p:cNvSpPr>
            <a:spLocks noGrp="1"/>
          </p:cNvSpPr>
          <p:nvPr>
            <p:ph type="dt" sz="quarter" idx="1"/>
          </p:nvPr>
        </p:nvSpPr>
        <p:spPr>
          <a:xfrm>
            <a:off x="5623093" y="0"/>
            <a:ext cx="4302005" cy="340492"/>
          </a:xfrm>
          <a:prstGeom prst="rect">
            <a:avLst/>
          </a:prstGeom>
        </p:spPr>
        <p:txBody>
          <a:bodyPr vert="horz" lIns="88221" tIns="44111" rIns="88221" bIns="44111" rtlCol="0"/>
          <a:lstStyle>
            <a:lvl1pPr algn="r">
              <a:defRPr sz="1200"/>
            </a:lvl1pPr>
          </a:lstStyle>
          <a:p>
            <a:fld id="{68AB5EAB-6080-440C-B27C-D120039E7930}" type="datetimeFigureOut">
              <a:rPr lang="nb-NO" smtClean="0"/>
              <a:t>11.12.2023</a:t>
            </a:fld>
            <a:endParaRPr lang="nb-NO"/>
          </a:p>
        </p:txBody>
      </p:sp>
      <p:sp>
        <p:nvSpPr>
          <p:cNvPr id="4" name="Plassholder for bunntekst 3"/>
          <p:cNvSpPr>
            <a:spLocks noGrp="1"/>
          </p:cNvSpPr>
          <p:nvPr>
            <p:ph type="ftr" sz="quarter" idx="2"/>
          </p:nvPr>
        </p:nvSpPr>
        <p:spPr>
          <a:xfrm>
            <a:off x="0" y="6457184"/>
            <a:ext cx="4302005" cy="338972"/>
          </a:xfrm>
          <a:prstGeom prst="rect">
            <a:avLst/>
          </a:prstGeom>
        </p:spPr>
        <p:txBody>
          <a:bodyPr vert="horz" lIns="88221" tIns="44111" rIns="88221" bIns="44111" rtlCol="0" anchor="b"/>
          <a:lstStyle>
            <a:lvl1pPr algn="l">
              <a:defRPr sz="1200"/>
            </a:lvl1pPr>
          </a:lstStyle>
          <a:p>
            <a:endParaRPr lang="nb-NO"/>
          </a:p>
        </p:txBody>
      </p:sp>
      <p:sp>
        <p:nvSpPr>
          <p:cNvPr id="5" name="Plassholder for lysbildenummer 4"/>
          <p:cNvSpPr>
            <a:spLocks noGrp="1"/>
          </p:cNvSpPr>
          <p:nvPr>
            <p:ph type="sldNum" sz="quarter" idx="3"/>
          </p:nvPr>
        </p:nvSpPr>
        <p:spPr>
          <a:xfrm>
            <a:off x="5623093" y="6457184"/>
            <a:ext cx="4302005" cy="338972"/>
          </a:xfrm>
          <a:prstGeom prst="rect">
            <a:avLst/>
          </a:prstGeom>
        </p:spPr>
        <p:txBody>
          <a:bodyPr vert="horz" lIns="88221" tIns="44111" rIns="88221" bIns="44111" rtlCol="0" anchor="b"/>
          <a:lstStyle>
            <a:lvl1pPr algn="r">
              <a:defRPr sz="1200"/>
            </a:lvl1pPr>
          </a:lstStyle>
          <a:p>
            <a:fld id="{89860189-9CFB-4B9D-94FD-08B2CCC74FEA}" type="slidenum">
              <a:rPr lang="nb-NO" smtClean="0"/>
              <a:t>‹#›</a:t>
            </a:fld>
            <a:endParaRPr lang="nb-NO"/>
          </a:p>
        </p:txBody>
      </p:sp>
    </p:spTree>
    <p:extLst>
      <p:ext uri="{BB962C8B-B14F-4D97-AF65-F5344CB8AC3E}">
        <p14:creationId xmlns:p14="http://schemas.microsoft.com/office/powerpoint/2010/main" val="369265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4301543" cy="339884"/>
          </a:xfrm>
          <a:prstGeom prst="rect">
            <a:avLst/>
          </a:prstGeom>
        </p:spPr>
        <p:txBody>
          <a:bodyPr vert="horz" lIns="95562" tIns="47781" rIns="95562" bIns="47781" rtlCol="0"/>
          <a:lstStyle>
            <a:lvl1pPr algn="l">
              <a:defRPr sz="1300"/>
            </a:lvl1pPr>
          </a:lstStyle>
          <a:p>
            <a:endParaRPr lang="nb-NO"/>
          </a:p>
        </p:txBody>
      </p:sp>
      <p:sp>
        <p:nvSpPr>
          <p:cNvPr id="3" name="Plassholder for dato 2"/>
          <p:cNvSpPr>
            <a:spLocks noGrp="1"/>
          </p:cNvSpPr>
          <p:nvPr>
            <p:ph type="dt" idx="1"/>
          </p:nvPr>
        </p:nvSpPr>
        <p:spPr>
          <a:xfrm>
            <a:off x="5622799" y="0"/>
            <a:ext cx="4301543" cy="339884"/>
          </a:xfrm>
          <a:prstGeom prst="rect">
            <a:avLst/>
          </a:prstGeom>
        </p:spPr>
        <p:txBody>
          <a:bodyPr vert="horz" lIns="95562" tIns="47781" rIns="95562" bIns="47781" rtlCol="0"/>
          <a:lstStyle>
            <a:lvl1pPr algn="r">
              <a:defRPr sz="1300"/>
            </a:lvl1pPr>
          </a:lstStyle>
          <a:p>
            <a:fld id="{03486430-2F25-4DC9-9399-BB84613757DB}" type="datetimeFigureOut">
              <a:rPr lang="nb-NO" smtClean="0"/>
              <a:t>11.12.2023</a:t>
            </a:fld>
            <a:endParaRPr lang="nb-NO"/>
          </a:p>
        </p:txBody>
      </p:sp>
      <p:sp>
        <p:nvSpPr>
          <p:cNvPr id="4" name="Plassholder for lysbilde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5562" tIns="47781" rIns="95562" bIns="47781" rtlCol="0" anchor="ctr"/>
          <a:lstStyle/>
          <a:p>
            <a:endParaRPr lang="nb-NO"/>
          </a:p>
        </p:txBody>
      </p:sp>
      <p:sp>
        <p:nvSpPr>
          <p:cNvPr id="5" name="Plassholder for notater 4"/>
          <p:cNvSpPr>
            <a:spLocks noGrp="1"/>
          </p:cNvSpPr>
          <p:nvPr>
            <p:ph type="body" sz="quarter" idx="3"/>
          </p:nvPr>
        </p:nvSpPr>
        <p:spPr>
          <a:xfrm>
            <a:off x="992664" y="3228896"/>
            <a:ext cx="7941310" cy="3058954"/>
          </a:xfrm>
          <a:prstGeom prst="rect">
            <a:avLst/>
          </a:prstGeom>
        </p:spPr>
        <p:txBody>
          <a:bodyPr vert="horz" lIns="95562" tIns="47781" rIns="95562" bIns="4778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6456612"/>
            <a:ext cx="4301543" cy="339884"/>
          </a:xfrm>
          <a:prstGeom prst="rect">
            <a:avLst/>
          </a:prstGeom>
        </p:spPr>
        <p:txBody>
          <a:bodyPr vert="horz" lIns="95562" tIns="47781" rIns="95562" bIns="47781" rtlCol="0" anchor="b"/>
          <a:lstStyle>
            <a:lvl1pPr algn="l">
              <a:defRPr sz="1300"/>
            </a:lvl1pPr>
          </a:lstStyle>
          <a:p>
            <a:endParaRPr lang="nb-NO"/>
          </a:p>
        </p:txBody>
      </p:sp>
      <p:sp>
        <p:nvSpPr>
          <p:cNvPr id="7" name="Plassholder for lysbildenummer 6"/>
          <p:cNvSpPr>
            <a:spLocks noGrp="1"/>
          </p:cNvSpPr>
          <p:nvPr>
            <p:ph type="sldNum" sz="quarter" idx="5"/>
          </p:nvPr>
        </p:nvSpPr>
        <p:spPr>
          <a:xfrm>
            <a:off x="5622799" y="6456612"/>
            <a:ext cx="4301543" cy="339884"/>
          </a:xfrm>
          <a:prstGeom prst="rect">
            <a:avLst/>
          </a:prstGeom>
        </p:spPr>
        <p:txBody>
          <a:bodyPr vert="horz" lIns="95562" tIns="47781" rIns="95562" bIns="47781" rtlCol="0" anchor="b"/>
          <a:lstStyle>
            <a:lvl1pPr algn="r">
              <a:defRPr sz="1300"/>
            </a:lvl1pPr>
          </a:lstStyle>
          <a:p>
            <a:fld id="{898D9215-1737-422F-9D75-668D65332439}" type="slidenum">
              <a:rPr lang="nb-NO" smtClean="0"/>
              <a:t>‹#›</a:t>
            </a:fld>
            <a:endParaRPr lang="nb-NO"/>
          </a:p>
        </p:txBody>
      </p:sp>
    </p:spTree>
    <p:extLst>
      <p:ext uri="{BB962C8B-B14F-4D97-AF65-F5344CB8AC3E}">
        <p14:creationId xmlns:p14="http://schemas.microsoft.com/office/powerpoint/2010/main" val="186277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89843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98D9215-1737-422F-9D75-668D65332439}" type="slidenum">
              <a:rPr lang="nb-NO" smtClean="0"/>
              <a:t>15</a:t>
            </a:fld>
            <a:endParaRPr lang="nb-NO"/>
          </a:p>
        </p:txBody>
      </p:sp>
    </p:spTree>
    <p:extLst>
      <p:ext uri="{BB962C8B-B14F-4D97-AF65-F5344CB8AC3E}">
        <p14:creationId xmlns:p14="http://schemas.microsoft.com/office/powerpoint/2010/main" val="63383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16</a:t>
            </a:fld>
            <a:endParaRPr lang="nb-NO"/>
          </a:p>
        </p:txBody>
      </p:sp>
    </p:spTree>
    <p:extLst>
      <p:ext uri="{BB962C8B-B14F-4D97-AF65-F5344CB8AC3E}">
        <p14:creationId xmlns:p14="http://schemas.microsoft.com/office/powerpoint/2010/main" val="288619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2192">
              <a:defRPr/>
            </a:pPr>
            <a:r>
              <a:rPr lang="nb-NO" b="0" dirty="0"/>
              <a:t>This slide – </a:t>
            </a:r>
            <a:r>
              <a:rPr lang="nb-NO" b="0" dirty="0" err="1"/>
              <a:t>which</a:t>
            </a:r>
            <a:r>
              <a:rPr lang="nb-NO" b="0" dirty="0"/>
              <a:t> is a </a:t>
            </a:r>
            <a:r>
              <a:rPr lang="nb-NO" b="0" dirty="0" err="1"/>
              <a:t>copy</a:t>
            </a:r>
            <a:r>
              <a:rPr lang="nb-NO" b="0" dirty="0"/>
              <a:t> from a Norwegian website </a:t>
            </a:r>
            <a:r>
              <a:rPr lang="nb-NO" b="0" dirty="0" err="1"/>
              <a:t>called</a:t>
            </a:r>
            <a:r>
              <a:rPr lang="nb-NO" b="0" dirty="0"/>
              <a:t> foreldre.no (</a:t>
            </a:r>
            <a:r>
              <a:rPr lang="nb-NO" b="0" dirty="0" err="1"/>
              <a:t>meaning</a:t>
            </a:r>
            <a:r>
              <a:rPr lang="nb-NO" b="0" dirty="0"/>
              <a:t> «parents.no» in English) shows in a </a:t>
            </a:r>
            <a:r>
              <a:rPr lang="nb-NO" b="0" dirty="0" err="1"/>
              <a:t>dramatic</a:t>
            </a:r>
            <a:r>
              <a:rPr lang="nb-NO" b="0" dirty="0"/>
              <a:t> </a:t>
            </a:r>
            <a:r>
              <a:rPr lang="nb-NO" b="0" dirty="0" err="1"/>
              <a:t>way</a:t>
            </a:r>
            <a:r>
              <a:rPr lang="nb-NO" b="0" dirty="0"/>
              <a:t> </a:t>
            </a:r>
            <a:r>
              <a:rPr lang="nb-NO" b="0" dirty="0" err="1"/>
              <a:t>how</a:t>
            </a:r>
            <a:r>
              <a:rPr lang="nb-NO" b="0" dirty="0"/>
              <a:t> </a:t>
            </a:r>
            <a:r>
              <a:rPr lang="nb-NO" b="0" dirty="0" err="1"/>
              <a:t>many</a:t>
            </a:r>
            <a:r>
              <a:rPr lang="nb-NO" b="0" dirty="0"/>
              <a:t> </a:t>
            </a:r>
            <a:r>
              <a:rPr lang="nb-NO" b="0" dirty="0" err="1"/>
              <a:t>people’s</a:t>
            </a:r>
            <a:r>
              <a:rPr lang="nb-NO" b="0" dirty="0"/>
              <a:t> </a:t>
            </a:r>
            <a:r>
              <a:rPr lang="nb-NO" b="0" dirty="0" err="1"/>
              <a:t>view</a:t>
            </a:r>
            <a:r>
              <a:rPr lang="nb-NO" b="0" dirty="0"/>
              <a:t> </a:t>
            </a:r>
            <a:r>
              <a:rPr lang="nb-NO" b="0" dirty="0" err="1"/>
              <a:t>regarding</a:t>
            </a:r>
            <a:r>
              <a:rPr lang="nb-NO" b="0" dirty="0"/>
              <a:t> </a:t>
            </a:r>
            <a:r>
              <a:rPr lang="nb-NO" b="0" dirty="0" err="1"/>
              <a:t>conception</a:t>
            </a:r>
            <a:r>
              <a:rPr lang="nb-NO" b="0" dirty="0"/>
              <a:t>, </a:t>
            </a:r>
            <a:r>
              <a:rPr lang="nb-NO" b="0" dirty="0" err="1"/>
              <a:t>children</a:t>
            </a:r>
            <a:r>
              <a:rPr lang="nb-NO" b="0" dirty="0"/>
              <a:t> and </a:t>
            </a:r>
            <a:r>
              <a:rPr lang="nb-NO" b="0" dirty="0" err="1"/>
              <a:t>parenthood</a:t>
            </a:r>
            <a:r>
              <a:rPr lang="nb-NO" b="0" dirty="0"/>
              <a:t> is </a:t>
            </a:r>
            <a:r>
              <a:rPr lang="nb-NO" b="0" dirty="0" err="1"/>
              <a:t>undergoing</a:t>
            </a:r>
            <a:r>
              <a:rPr lang="nb-NO" b="0" dirty="0"/>
              <a:t> a </a:t>
            </a:r>
            <a:r>
              <a:rPr lang="nb-NO" b="0" dirty="0" err="1"/>
              <a:t>radical</a:t>
            </a:r>
            <a:r>
              <a:rPr lang="nb-NO" b="0" dirty="0"/>
              <a:t> </a:t>
            </a:r>
            <a:r>
              <a:rPr lang="nb-NO" b="0" dirty="0" err="1"/>
              <a:t>change</a:t>
            </a:r>
            <a:r>
              <a:rPr lang="nb-NO" b="0" dirty="0"/>
              <a:t> in </a:t>
            </a:r>
            <a:r>
              <a:rPr lang="nb-NO" b="0" dirty="0" err="1"/>
              <a:t>our</a:t>
            </a:r>
            <a:r>
              <a:rPr lang="nb-NO" b="0" dirty="0"/>
              <a:t> </a:t>
            </a:r>
            <a:r>
              <a:rPr lang="nb-NO" b="0" dirty="0" err="1"/>
              <a:t>days</a:t>
            </a:r>
            <a:r>
              <a:rPr lang="nb-NO" b="0" dirty="0"/>
              <a:t>. The </a:t>
            </a:r>
            <a:r>
              <a:rPr lang="nb-NO" b="0" dirty="0" err="1"/>
              <a:t>message</a:t>
            </a:r>
            <a:r>
              <a:rPr lang="nb-NO" b="0" dirty="0"/>
              <a:t> stands in </a:t>
            </a:r>
            <a:r>
              <a:rPr lang="nb-NO" b="0" dirty="0" err="1"/>
              <a:t>sharp</a:t>
            </a:r>
            <a:r>
              <a:rPr lang="nb-NO" b="0" dirty="0"/>
              <a:t> contrast to </a:t>
            </a:r>
            <a:r>
              <a:rPr lang="nb-NO" b="0" dirty="0" err="1"/>
              <a:t>the</a:t>
            </a:r>
            <a:r>
              <a:rPr lang="nb-NO" b="0" dirty="0"/>
              <a:t> </a:t>
            </a:r>
            <a:r>
              <a:rPr lang="nb-NO" b="0" dirty="0" err="1"/>
              <a:t>biblical</a:t>
            </a:r>
            <a:r>
              <a:rPr lang="nb-NO" b="0" dirty="0"/>
              <a:t> </a:t>
            </a:r>
            <a:r>
              <a:rPr lang="nb-NO" b="0" dirty="0" err="1"/>
              <a:t>theology</a:t>
            </a:r>
            <a:r>
              <a:rPr lang="nb-NO" b="0" dirty="0"/>
              <a:t> </a:t>
            </a:r>
            <a:r>
              <a:rPr lang="nb-NO" b="0" dirty="0" err="1"/>
              <a:t>of</a:t>
            </a:r>
            <a:r>
              <a:rPr lang="nb-NO" b="0" dirty="0"/>
              <a:t> </a:t>
            </a:r>
            <a:r>
              <a:rPr lang="nb-NO" b="0" dirty="0" err="1"/>
              <a:t>conception</a:t>
            </a:r>
            <a:r>
              <a:rPr lang="nb-NO" b="0" dirty="0"/>
              <a:t>, </a:t>
            </a:r>
            <a:r>
              <a:rPr lang="nb-NO" b="0" dirty="0" err="1"/>
              <a:t>parenthood</a:t>
            </a:r>
            <a:r>
              <a:rPr lang="nb-NO" b="0" dirty="0"/>
              <a:t>, </a:t>
            </a:r>
            <a:r>
              <a:rPr lang="nb-NO" b="0" dirty="0" err="1"/>
              <a:t>family</a:t>
            </a:r>
            <a:r>
              <a:rPr lang="nb-NO" b="0" dirty="0"/>
              <a:t> and </a:t>
            </a:r>
            <a:r>
              <a:rPr lang="nb-NO" b="0" dirty="0" err="1"/>
              <a:t>children’s</a:t>
            </a:r>
            <a:r>
              <a:rPr lang="nb-NO" b="0" dirty="0"/>
              <a:t> </a:t>
            </a:r>
            <a:r>
              <a:rPr lang="nb-NO" b="0" dirty="0" err="1"/>
              <a:t>rights</a:t>
            </a:r>
            <a:r>
              <a:rPr lang="nb-NO" b="0" dirty="0"/>
              <a:t> to </a:t>
            </a:r>
            <a:r>
              <a:rPr lang="nb-NO" b="0" dirty="0" err="1"/>
              <a:t>both</a:t>
            </a:r>
            <a:r>
              <a:rPr lang="nb-NO" b="0" dirty="0"/>
              <a:t> </a:t>
            </a:r>
            <a:r>
              <a:rPr lang="nb-NO" b="0" dirty="0" err="1"/>
              <a:t>their</a:t>
            </a:r>
            <a:r>
              <a:rPr lang="nb-NO" b="0" dirty="0"/>
              <a:t> </a:t>
            </a:r>
            <a:r>
              <a:rPr lang="nb-NO" b="0" dirty="0" err="1"/>
              <a:t>mother</a:t>
            </a:r>
            <a:r>
              <a:rPr lang="nb-NO" b="0" dirty="0"/>
              <a:t> and </a:t>
            </a:r>
            <a:r>
              <a:rPr lang="nb-NO" b="0" dirty="0" err="1"/>
              <a:t>father</a:t>
            </a:r>
            <a:r>
              <a:rPr lang="nb-NO" b="0" dirty="0"/>
              <a:t>. </a:t>
            </a:r>
          </a:p>
          <a:p>
            <a:pPr defTabSz="882192">
              <a:defRPr/>
            </a:pPr>
            <a:endParaRPr lang="nb-NO" b="0" baseline="0" dirty="0"/>
          </a:p>
          <a:p>
            <a:pPr defTabSz="882192">
              <a:defRPr/>
            </a:pPr>
            <a:r>
              <a:rPr lang="nb-NO" b="0" baseline="0" dirty="0"/>
              <a:t>The </a:t>
            </a:r>
            <a:r>
              <a:rPr lang="nb-NO" b="0" baseline="0" dirty="0" err="1"/>
              <a:t>introduction</a:t>
            </a:r>
            <a:r>
              <a:rPr lang="nb-NO" b="0" baseline="0" dirty="0"/>
              <a:t> to </a:t>
            </a:r>
            <a:r>
              <a:rPr lang="nb-NO" b="0" baseline="0" dirty="0" err="1"/>
              <a:t>the</a:t>
            </a:r>
            <a:r>
              <a:rPr lang="nb-NO" b="0" baseline="0" dirty="0"/>
              <a:t> </a:t>
            </a:r>
            <a:r>
              <a:rPr lang="nb-NO" b="0" baseline="0" dirty="0" err="1"/>
              <a:t>article</a:t>
            </a:r>
            <a:r>
              <a:rPr lang="nb-NO" b="0" baseline="0" dirty="0"/>
              <a:t> </a:t>
            </a:r>
            <a:r>
              <a:rPr lang="nb-NO" b="0" baseline="0" dirty="0" err="1"/>
              <a:t>reads</a:t>
            </a:r>
            <a:r>
              <a:rPr lang="nb-NO" b="0" baseline="0" dirty="0"/>
              <a:t>: «Do </a:t>
            </a:r>
            <a:r>
              <a:rPr lang="nb-NO" b="0" baseline="0" dirty="0" err="1"/>
              <a:t>you</a:t>
            </a:r>
            <a:r>
              <a:rPr lang="nb-NO" b="0" baseline="0" dirty="0"/>
              <a:t> </a:t>
            </a:r>
            <a:r>
              <a:rPr lang="nb-NO" b="0" baseline="0" dirty="0" err="1"/>
              <a:t>want</a:t>
            </a:r>
            <a:r>
              <a:rPr lang="nb-NO" b="0" baseline="0" dirty="0"/>
              <a:t> a </a:t>
            </a:r>
            <a:r>
              <a:rPr lang="nb-NO" b="0" baseline="0" dirty="0" err="1"/>
              <a:t>child</a:t>
            </a:r>
            <a:r>
              <a:rPr lang="nb-NO" b="0" baseline="0" dirty="0"/>
              <a:t> </a:t>
            </a:r>
            <a:r>
              <a:rPr lang="nb-NO" b="0" baseline="0" dirty="0" err="1"/>
              <a:t>with</a:t>
            </a:r>
            <a:r>
              <a:rPr lang="nb-NO" b="0" baseline="0" dirty="0"/>
              <a:t> a cool donor </a:t>
            </a:r>
            <a:r>
              <a:rPr lang="nb-NO" b="0" baseline="0" dirty="0" err="1"/>
              <a:t>who</a:t>
            </a:r>
            <a:r>
              <a:rPr lang="nb-NO" b="0" baseline="0" dirty="0"/>
              <a:t> has </a:t>
            </a:r>
            <a:r>
              <a:rPr lang="nb-NO" b="0" baseline="0" dirty="0" err="1"/>
              <a:t>higher</a:t>
            </a:r>
            <a:r>
              <a:rPr lang="nb-NO" b="0" baseline="0" dirty="0"/>
              <a:t> </a:t>
            </a:r>
            <a:r>
              <a:rPr lang="nb-NO" b="0" baseline="0" dirty="0" err="1"/>
              <a:t>education</a:t>
            </a:r>
            <a:r>
              <a:rPr lang="nb-NO" b="0" baseline="0" dirty="0"/>
              <a:t> and </a:t>
            </a:r>
            <a:r>
              <a:rPr lang="nb-NO" b="0" baseline="0" dirty="0" err="1"/>
              <a:t>dark</a:t>
            </a:r>
            <a:r>
              <a:rPr lang="nb-NO" b="0" baseline="0" dirty="0"/>
              <a:t> </a:t>
            </a:r>
            <a:r>
              <a:rPr lang="nb-NO" b="0" baseline="0" dirty="0" err="1"/>
              <a:t>hair</a:t>
            </a:r>
            <a:r>
              <a:rPr lang="nb-NO" b="0" baseline="0" dirty="0"/>
              <a:t>? Or </a:t>
            </a:r>
            <a:r>
              <a:rPr lang="nb-NO" b="0" baseline="0" dirty="0" err="1"/>
              <a:t>would</a:t>
            </a:r>
            <a:r>
              <a:rPr lang="nb-NO" b="0" baseline="0" dirty="0"/>
              <a:t> </a:t>
            </a:r>
            <a:r>
              <a:rPr lang="nb-NO" b="0" baseline="0" dirty="0" err="1"/>
              <a:t>you</a:t>
            </a:r>
            <a:r>
              <a:rPr lang="nb-NO" b="0" baseline="0" dirty="0"/>
              <a:t> </a:t>
            </a:r>
            <a:r>
              <a:rPr lang="nb-NO" b="0" baseline="0" dirty="0" err="1"/>
              <a:t>prefer</a:t>
            </a:r>
            <a:r>
              <a:rPr lang="nb-NO" b="0" baseline="0" dirty="0"/>
              <a:t> a blond and </a:t>
            </a:r>
            <a:r>
              <a:rPr lang="nb-NO" b="0" baseline="0" dirty="0" err="1"/>
              <a:t>blue-eyed</a:t>
            </a:r>
            <a:r>
              <a:rPr lang="nb-NO" b="0" baseline="0" dirty="0"/>
              <a:t> baby? Just </a:t>
            </a:r>
            <a:r>
              <a:rPr lang="nb-NO" b="0" baseline="0" dirty="0" err="1"/>
              <a:t>get</a:t>
            </a:r>
            <a:r>
              <a:rPr lang="nb-NO" b="0" baseline="0" dirty="0"/>
              <a:t> </a:t>
            </a:r>
            <a:r>
              <a:rPr lang="nb-NO" b="0" baseline="0" dirty="0" err="1"/>
              <a:t>out</a:t>
            </a:r>
            <a:r>
              <a:rPr lang="nb-NO" b="0" baseline="0" dirty="0"/>
              <a:t> </a:t>
            </a:r>
            <a:r>
              <a:rPr lang="nb-NO" b="0" baseline="0" dirty="0" err="1"/>
              <a:t>your</a:t>
            </a:r>
            <a:r>
              <a:rPr lang="nb-NO" b="0" baseline="0" dirty="0"/>
              <a:t> </a:t>
            </a:r>
            <a:r>
              <a:rPr lang="nb-NO" b="0" baseline="0" dirty="0" err="1"/>
              <a:t>credit</a:t>
            </a:r>
            <a:r>
              <a:rPr lang="nb-NO" b="0" baseline="0" dirty="0"/>
              <a:t> </a:t>
            </a:r>
            <a:r>
              <a:rPr lang="nb-NO" b="0" baseline="0" dirty="0" err="1"/>
              <a:t>card</a:t>
            </a:r>
            <a:r>
              <a:rPr lang="nb-NO" b="0" baseline="0" dirty="0"/>
              <a:t> and order </a:t>
            </a:r>
            <a:r>
              <a:rPr lang="nb-NO" b="0" baseline="0" dirty="0" err="1"/>
              <a:t>your</a:t>
            </a:r>
            <a:r>
              <a:rPr lang="nb-NO" b="0" baseline="0" dirty="0"/>
              <a:t> </a:t>
            </a:r>
            <a:r>
              <a:rPr lang="nb-NO" b="0" baseline="0" dirty="0" err="1"/>
              <a:t>dream</a:t>
            </a:r>
            <a:r>
              <a:rPr lang="nb-NO" b="0" baseline="0" dirty="0"/>
              <a:t> baby.» The rest </a:t>
            </a:r>
            <a:r>
              <a:rPr lang="nb-NO" b="0" baseline="0" dirty="0" err="1"/>
              <a:t>of</a:t>
            </a:r>
            <a:r>
              <a:rPr lang="nb-NO" b="0" baseline="0" dirty="0"/>
              <a:t> </a:t>
            </a:r>
            <a:r>
              <a:rPr lang="nb-NO" b="0" baseline="0" dirty="0" err="1"/>
              <a:t>the</a:t>
            </a:r>
            <a:r>
              <a:rPr lang="nb-NO" b="0" baseline="0" dirty="0"/>
              <a:t> </a:t>
            </a:r>
            <a:r>
              <a:rPr lang="nb-NO" b="0" baseline="0" dirty="0" err="1"/>
              <a:t>article</a:t>
            </a:r>
            <a:r>
              <a:rPr lang="nb-NO" b="0" baseline="0" dirty="0"/>
              <a:t> </a:t>
            </a:r>
            <a:r>
              <a:rPr lang="nb-NO" b="0" baseline="0" dirty="0" err="1"/>
              <a:t>tells</a:t>
            </a:r>
            <a:r>
              <a:rPr lang="nb-NO" b="0" baseline="0" dirty="0"/>
              <a:t> Norwegian </a:t>
            </a:r>
            <a:r>
              <a:rPr lang="nb-NO" b="0" baseline="0" dirty="0" err="1"/>
              <a:t>women</a:t>
            </a:r>
            <a:r>
              <a:rPr lang="nb-NO" b="0" baseline="0" dirty="0"/>
              <a:t> </a:t>
            </a:r>
            <a:r>
              <a:rPr lang="nb-NO" b="0" baseline="0" dirty="0" err="1"/>
              <a:t>how</a:t>
            </a:r>
            <a:r>
              <a:rPr lang="nb-NO" b="0" baseline="0" dirty="0"/>
              <a:t> to </a:t>
            </a:r>
            <a:r>
              <a:rPr lang="nb-NO" b="0" baseline="0" dirty="0" err="1"/>
              <a:t>about</a:t>
            </a:r>
            <a:r>
              <a:rPr lang="nb-NO" b="0" baseline="0" dirty="0"/>
              <a:t> in order to </a:t>
            </a:r>
            <a:r>
              <a:rPr lang="nb-NO" b="0" baseline="0" dirty="0" err="1"/>
              <a:t>contact</a:t>
            </a:r>
            <a:r>
              <a:rPr lang="nb-NO" b="0" baseline="0" dirty="0"/>
              <a:t> a </a:t>
            </a:r>
            <a:r>
              <a:rPr lang="nb-NO" b="0" baseline="0" dirty="0" err="1"/>
              <a:t>fertility</a:t>
            </a:r>
            <a:r>
              <a:rPr lang="nb-NO" b="0" baseline="0" dirty="0"/>
              <a:t> </a:t>
            </a:r>
            <a:r>
              <a:rPr lang="nb-NO" b="0" baseline="0" dirty="0" err="1"/>
              <a:t>clinic</a:t>
            </a:r>
            <a:r>
              <a:rPr lang="nb-NO" b="0" baseline="0" dirty="0"/>
              <a:t> in </a:t>
            </a:r>
            <a:r>
              <a:rPr lang="nb-NO" b="0" baseline="0" dirty="0" err="1"/>
              <a:t>Denmark</a:t>
            </a:r>
            <a:r>
              <a:rPr lang="nb-NO" b="0" baseline="0" dirty="0"/>
              <a:t> and </a:t>
            </a:r>
            <a:r>
              <a:rPr lang="nb-NO" b="0" baseline="0" dirty="0" err="1"/>
              <a:t>buy</a:t>
            </a:r>
            <a:r>
              <a:rPr lang="nb-NO" b="0" baseline="0" dirty="0"/>
              <a:t> </a:t>
            </a:r>
            <a:r>
              <a:rPr lang="nb-NO" b="0" baseline="0" dirty="0" err="1"/>
              <a:t>insemination</a:t>
            </a:r>
            <a:r>
              <a:rPr lang="nb-NO" b="0" baseline="0" dirty="0"/>
              <a:t> </a:t>
            </a:r>
            <a:r>
              <a:rPr lang="nb-NO" b="0" baseline="0" dirty="0" err="1"/>
              <a:t>with</a:t>
            </a:r>
            <a:r>
              <a:rPr lang="nb-NO" b="0" baseline="0" dirty="0"/>
              <a:t> </a:t>
            </a:r>
            <a:r>
              <a:rPr lang="nb-NO" b="0" baseline="0" dirty="0" err="1"/>
              <a:t>semen</a:t>
            </a:r>
            <a:r>
              <a:rPr lang="nb-NO" b="0" baseline="0" dirty="0"/>
              <a:t> from a donor.</a:t>
            </a:r>
          </a:p>
          <a:p>
            <a:pPr defTabSz="882192">
              <a:defRPr/>
            </a:pPr>
            <a:endParaRPr lang="nb-NO" b="0" baseline="0" dirty="0"/>
          </a:p>
          <a:p>
            <a:pPr defTabSz="882192">
              <a:defRPr/>
            </a:pPr>
            <a:r>
              <a:rPr lang="nb-NO" b="0" baseline="0" dirty="0"/>
              <a:t>This </a:t>
            </a:r>
            <a:r>
              <a:rPr lang="nb-NO" b="0" baseline="0" dirty="0" err="1"/>
              <a:t>example</a:t>
            </a:r>
            <a:r>
              <a:rPr lang="nb-NO" b="0" baseline="0" dirty="0"/>
              <a:t> </a:t>
            </a:r>
            <a:r>
              <a:rPr lang="nb-NO" b="0" baseline="0" dirty="0" err="1"/>
              <a:t>may</a:t>
            </a:r>
            <a:r>
              <a:rPr lang="nb-NO" b="0" baseline="0" dirty="0"/>
              <a:t> </a:t>
            </a:r>
            <a:r>
              <a:rPr lang="nb-NO" b="0" baseline="0" dirty="0" err="1"/>
              <a:t>seem</a:t>
            </a:r>
            <a:r>
              <a:rPr lang="nb-NO" b="0" baseline="0" dirty="0"/>
              <a:t> far-</a:t>
            </a:r>
            <a:r>
              <a:rPr lang="nb-NO" b="0" baseline="0" dirty="0" err="1"/>
              <a:t>fetched</a:t>
            </a:r>
            <a:r>
              <a:rPr lang="nb-NO" b="0" baseline="0" dirty="0"/>
              <a:t> for </a:t>
            </a:r>
            <a:r>
              <a:rPr lang="nb-NO" b="0" baseline="0" dirty="0" err="1"/>
              <a:t>many</a:t>
            </a:r>
            <a:r>
              <a:rPr lang="nb-NO" b="0" baseline="0" dirty="0"/>
              <a:t> </a:t>
            </a:r>
            <a:r>
              <a:rPr lang="nb-NO" b="0" baseline="0" dirty="0" err="1"/>
              <a:t>people</a:t>
            </a:r>
            <a:r>
              <a:rPr lang="nb-NO" b="0" baseline="0" dirty="0"/>
              <a:t>, </a:t>
            </a:r>
            <a:r>
              <a:rPr lang="nb-NO" b="0" baseline="0" dirty="0" err="1"/>
              <a:t>but</a:t>
            </a:r>
            <a:r>
              <a:rPr lang="nb-NO" b="0" baseline="0" dirty="0"/>
              <a:t> it is in </a:t>
            </a:r>
            <a:r>
              <a:rPr lang="nb-NO" b="0" baseline="0" dirty="0" err="1"/>
              <a:t>fact</a:t>
            </a:r>
            <a:r>
              <a:rPr lang="nb-NO" b="0" baseline="0" dirty="0"/>
              <a:t> a </a:t>
            </a:r>
            <a:r>
              <a:rPr lang="nb-NO" b="0" baseline="0" dirty="0" err="1"/>
              <a:t>reality</a:t>
            </a:r>
            <a:r>
              <a:rPr lang="nb-NO" b="0" baseline="0" dirty="0"/>
              <a:t> </a:t>
            </a:r>
            <a:r>
              <a:rPr lang="nb-NO" b="0" baseline="0" dirty="0" err="1"/>
              <a:t>that</a:t>
            </a:r>
            <a:r>
              <a:rPr lang="nb-NO" b="0" baseline="0" dirty="0"/>
              <a:t> </a:t>
            </a:r>
            <a:r>
              <a:rPr lang="nb-NO" b="0" baseline="0" dirty="0" err="1"/>
              <a:t>thousands</a:t>
            </a:r>
            <a:r>
              <a:rPr lang="nb-NO" b="0" baseline="0" dirty="0"/>
              <a:t> </a:t>
            </a:r>
            <a:r>
              <a:rPr lang="nb-NO" b="0" baseline="0" dirty="0" err="1"/>
              <a:t>of</a:t>
            </a:r>
            <a:r>
              <a:rPr lang="nb-NO" b="0" baseline="0" dirty="0"/>
              <a:t> </a:t>
            </a:r>
            <a:r>
              <a:rPr lang="nb-NO" b="0" baseline="0" dirty="0" err="1"/>
              <a:t>women</a:t>
            </a:r>
            <a:r>
              <a:rPr lang="nb-NO" b="0" baseline="0" dirty="0"/>
              <a:t> in </a:t>
            </a:r>
            <a:r>
              <a:rPr lang="nb-NO" b="0" baseline="0" dirty="0" err="1"/>
              <a:t>many</a:t>
            </a:r>
            <a:r>
              <a:rPr lang="nb-NO" b="0" baseline="0" dirty="0"/>
              <a:t> </a:t>
            </a:r>
            <a:r>
              <a:rPr lang="nb-NO" b="0" baseline="0" dirty="0" err="1"/>
              <a:t>countries</a:t>
            </a:r>
            <a:r>
              <a:rPr lang="nb-NO" b="0" baseline="0" dirty="0"/>
              <a:t> make </a:t>
            </a:r>
            <a:r>
              <a:rPr lang="nb-NO" b="0" baseline="0" dirty="0" err="1"/>
              <a:t>use</a:t>
            </a:r>
            <a:r>
              <a:rPr lang="nb-NO" b="0" baseline="0" dirty="0"/>
              <a:t> </a:t>
            </a:r>
            <a:r>
              <a:rPr lang="nb-NO" b="0" baseline="0" dirty="0" err="1"/>
              <a:t>of</a:t>
            </a:r>
            <a:r>
              <a:rPr lang="nb-NO" b="0" baseline="0" dirty="0"/>
              <a:t> </a:t>
            </a:r>
            <a:r>
              <a:rPr lang="nb-NO" b="0" baseline="0" dirty="0" err="1"/>
              <a:t>each</a:t>
            </a:r>
            <a:r>
              <a:rPr lang="nb-NO" b="0" baseline="0" dirty="0"/>
              <a:t> </a:t>
            </a:r>
            <a:r>
              <a:rPr lang="nb-NO" b="0" baseline="0" dirty="0" err="1"/>
              <a:t>year</a:t>
            </a:r>
            <a:r>
              <a:rPr lang="nb-NO" b="0" baseline="0" dirty="0"/>
              <a:t>. The </a:t>
            </a:r>
            <a:r>
              <a:rPr lang="nb-NO" b="0" baseline="0" dirty="0" err="1"/>
              <a:t>fertility</a:t>
            </a:r>
            <a:r>
              <a:rPr lang="nb-NO" b="0" baseline="0" dirty="0"/>
              <a:t> </a:t>
            </a:r>
            <a:r>
              <a:rPr lang="nb-NO" b="0" baseline="0" dirty="0" err="1"/>
              <a:t>industry</a:t>
            </a:r>
            <a:r>
              <a:rPr lang="nb-NO" b="0" baseline="0" dirty="0"/>
              <a:t> is a </a:t>
            </a:r>
            <a:r>
              <a:rPr lang="nb-NO" b="0" baseline="0" dirty="0" err="1"/>
              <a:t>big</a:t>
            </a:r>
            <a:r>
              <a:rPr lang="nb-NO" b="0" baseline="0" dirty="0"/>
              <a:t> billion dollar business.</a:t>
            </a:r>
          </a:p>
          <a:p>
            <a:pPr defTabSz="882192">
              <a:defRPr/>
            </a:pPr>
            <a:endParaRPr lang="nb-NO" b="0" baseline="0" dirty="0"/>
          </a:p>
          <a:p>
            <a:pPr defTabSz="882192">
              <a:defRPr/>
            </a:pPr>
            <a:r>
              <a:rPr lang="nb-NO" b="0" baseline="0" dirty="0"/>
              <a:t>Even </a:t>
            </a:r>
            <a:r>
              <a:rPr lang="nb-NO" b="0" baseline="0" dirty="0" err="1"/>
              <a:t>many</a:t>
            </a:r>
            <a:r>
              <a:rPr lang="nb-NO" b="0" baseline="0" dirty="0"/>
              <a:t> </a:t>
            </a:r>
            <a:r>
              <a:rPr lang="nb-NO" b="0" baseline="0" dirty="0" err="1"/>
              <a:t>top</a:t>
            </a:r>
            <a:r>
              <a:rPr lang="nb-NO" b="0" baseline="0" dirty="0"/>
              <a:t> </a:t>
            </a:r>
            <a:r>
              <a:rPr lang="nb-NO" b="0" baseline="0" dirty="0" err="1"/>
              <a:t>politicans</a:t>
            </a:r>
            <a:r>
              <a:rPr lang="nb-NO" b="0" baseline="0" dirty="0"/>
              <a:t> </a:t>
            </a:r>
            <a:r>
              <a:rPr lang="nb-NO" b="0" baseline="0" dirty="0" err="1"/>
              <a:t>endorse</a:t>
            </a:r>
            <a:r>
              <a:rPr lang="nb-NO" b="0" baseline="0" dirty="0"/>
              <a:t> </a:t>
            </a:r>
            <a:r>
              <a:rPr lang="nb-NO" b="0" baseline="0" dirty="0" err="1"/>
              <a:t>this</a:t>
            </a:r>
            <a:r>
              <a:rPr lang="nb-NO" b="0" baseline="0" dirty="0"/>
              <a:t> business. Here is a </a:t>
            </a:r>
            <a:r>
              <a:rPr lang="nb-NO" b="0" baseline="0" dirty="0" err="1"/>
              <a:t>translated</a:t>
            </a:r>
            <a:r>
              <a:rPr lang="nb-NO" b="0" baseline="0" dirty="0"/>
              <a:t> </a:t>
            </a:r>
            <a:r>
              <a:rPr lang="nb-NO" b="0" baseline="0" dirty="0" err="1"/>
              <a:t>quotation</a:t>
            </a:r>
            <a:r>
              <a:rPr lang="nb-NO" b="0" baseline="0" dirty="0"/>
              <a:t> from a book </a:t>
            </a:r>
            <a:r>
              <a:rPr lang="nb-NO" b="0" baseline="0" dirty="0" err="1"/>
              <a:t>written</a:t>
            </a:r>
            <a:r>
              <a:rPr lang="nb-NO" b="0" baseline="0" dirty="0"/>
              <a:t> in 2017 by a </a:t>
            </a:r>
            <a:r>
              <a:rPr lang="nb-NO" b="0" baseline="0" dirty="0" err="1"/>
              <a:t>well-known</a:t>
            </a:r>
            <a:r>
              <a:rPr lang="nb-NO" b="0" baseline="0" dirty="0"/>
              <a:t> Norwegian </a:t>
            </a:r>
            <a:r>
              <a:rPr lang="nb-NO" b="0" baseline="0" dirty="0" err="1"/>
              <a:t>politician</a:t>
            </a:r>
            <a:r>
              <a:rPr lang="nb-NO" b="0" baseline="0" dirty="0"/>
              <a:t> (</a:t>
            </a:r>
            <a:r>
              <a:rPr lang="nb-NO" b="0" baseline="0" dirty="0" err="1"/>
              <a:t>together</a:t>
            </a:r>
            <a:r>
              <a:rPr lang="nb-NO" b="0" baseline="0" dirty="0"/>
              <a:t> </a:t>
            </a:r>
            <a:r>
              <a:rPr lang="nb-NO" b="0" baseline="0" dirty="0" err="1"/>
              <a:t>we</a:t>
            </a:r>
            <a:r>
              <a:rPr lang="nb-NO" b="0" baseline="0" dirty="0"/>
              <a:t> a former leader </a:t>
            </a:r>
            <a:r>
              <a:rPr lang="nb-NO" b="0" baseline="0" dirty="0" err="1"/>
              <a:t>of</a:t>
            </a:r>
            <a:r>
              <a:rPr lang="nb-NO" b="0" baseline="0" dirty="0"/>
              <a:t>  </a:t>
            </a:r>
            <a:r>
              <a:rPr lang="nb-NO" b="0" baseline="0" dirty="0" err="1"/>
              <a:t>the</a:t>
            </a:r>
            <a:r>
              <a:rPr lang="nb-NO" b="0" baseline="0" dirty="0"/>
              <a:t> </a:t>
            </a:r>
            <a:r>
              <a:rPr lang="nb-NO" b="0" baseline="0" dirty="0" err="1"/>
              <a:t>biggest</a:t>
            </a:r>
            <a:r>
              <a:rPr lang="nb-NO" b="0" baseline="0" dirty="0"/>
              <a:t> LGBT </a:t>
            </a:r>
            <a:r>
              <a:rPr lang="nb-NO" b="0" baseline="0" dirty="0" err="1"/>
              <a:t>organisation</a:t>
            </a:r>
            <a:r>
              <a:rPr lang="nb-NO" b="0" baseline="0" dirty="0"/>
              <a:t> in Norway). The book has </a:t>
            </a:r>
            <a:r>
              <a:rPr lang="nb-NO" b="0" baseline="0" dirty="0" err="1"/>
              <a:t>the</a:t>
            </a:r>
            <a:r>
              <a:rPr lang="nb-NO" b="0" baseline="0" dirty="0"/>
              <a:t> </a:t>
            </a:r>
            <a:r>
              <a:rPr lang="nb-NO" b="0" baseline="0" dirty="0" err="1"/>
              <a:t>title</a:t>
            </a:r>
            <a:r>
              <a:rPr lang="nb-NO" b="0" baseline="0" dirty="0"/>
              <a:t> «Homo», </a:t>
            </a:r>
            <a:r>
              <a:rPr lang="nb-NO" b="0" baseline="0" dirty="0" err="1"/>
              <a:t>with</a:t>
            </a:r>
            <a:r>
              <a:rPr lang="nb-NO" b="0" baseline="0" dirty="0"/>
              <a:t> </a:t>
            </a:r>
            <a:r>
              <a:rPr lang="nb-NO" b="0" baseline="0" dirty="0" err="1"/>
              <a:t>the</a:t>
            </a:r>
            <a:r>
              <a:rPr lang="nb-NO" b="0" baseline="0" dirty="0"/>
              <a:t> </a:t>
            </a:r>
            <a:r>
              <a:rPr lang="nb-NO" b="0" baseline="0" dirty="0" err="1"/>
              <a:t>following</a:t>
            </a:r>
            <a:r>
              <a:rPr lang="nb-NO" b="0" baseline="0" dirty="0"/>
              <a:t> sub-</a:t>
            </a:r>
            <a:r>
              <a:rPr lang="nb-NO" b="0" baseline="0" dirty="0" err="1"/>
              <a:t>title</a:t>
            </a:r>
            <a:r>
              <a:rPr lang="nb-NO" b="0" baseline="0" dirty="0"/>
              <a:t>: «For </a:t>
            </a:r>
            <a:r>
              <a:rPr lang="nb-NO" b="0" baseline="0" dirty="0" err="1"/>
              <a:t>you</a:t>
            </a:r>
            <a:r>
              <a:rPr lang="nb-NO" b="0" baseline="0" dirty="0"/>
              <a:t> </a:t>
            </a:r>
            <a:r>
              <a:rPr lang="nb-NO" b="0" baseline="0" dirty="0" err="1"/>
              <a:t>who</a:t>
            </a:r>
            <a:r>
              <a:rPr lang="nb-NO" b="0" baseline="0" dirty="0"/>
              <a:t> </a:t>
            </a:r>
            <a:r>
              <a:rPr lang="nb-NO" b="0" baseline="0" dirty="0" err="1"/>
              <a:t>are</a:t>
            </a:r>
            <a:r>
              <a:rPr lang="nb-NO" b="0" baseline="0" dirty="0"/>
              <a:t>, </a:t>
            </a:r>
            <a:r>
              <a:rPr lang="nb-NO" b="0" baseline="0" dirty="0" err="1"/>
              <a:t>wondering</a:t>
            </a:r>
            <a:r>
              <a:rPr lang="nb-NO" b="0" baseline="0" dirty="0"/>
              <a:t> </a:t>
            </a:r>
            <a:r>
              <a:rPr lang="nb-NO" b="0" baseline="0" dirty="0" err="1"/>
              <a:t>if</a:t>
            </a:r>
            <a:r>
              <a:rPr lang="nb-NO" b="0" baseline="0" dirty="0"/>
              <a:t> </a:t>
            </a:r>
            <a:r>
              <a:rPr lang="nb-NO" b="0" baseline="0" dirty="0" err="1"/>
              <a:t>you</a:t>
            </a:r>
            <a:r>
              <a:rPr lang="nb-NO" b="0" baseline="0" dirty="0"/>
              <a:t> </a:t>
            </a:r>
            <a:r>
              <a:rPr lang="nb-NO" b="0" baseline="0" dirty="0" err="1"/>
              <a:t>are</a:t>
            </a:r>
            <a:r>
              <a:rPr lang="nb-NO" b="0" baseline="0" dirty="0"/>
              <a:t> or </a:t>
            </a:r>
            <a:r>
              <a:rPr lang="nb-NO" b="0" baseline="0" dirty="0" err="1"/>
              <a:t>want</a:t>
            </a:r>
            <a:r>
              <a:rPr lang="nb-NO" b="0" baseline="0" dirty="0"/>
              <a:t> to </a:t>
            </a:r>
            <a:r>
              <a:rPr lang="nb-NO" b="0" baseline="0" dirty="0" err="1"/>
              <a:t>become</a:t>
            </a:r>
            <a:r>
              <a:rPr lang="nb-NO" b="0" baseline="0" dirty="0"/>
              <a:t> homo». This </a:t>
            </a:r>
            <a:r>
              <a:rPr lang="nb-NO" b="0" baseline="0" dirty="0" err="1"/>
              <a:t>politician</a:t>
            </a:r>
            <a:r>
              <a:rPr lang="nb-NO" b="0" baseline="0" dirty="0"/>
              <a:t> has </a:t>
            </a:r>
            <a:r>
              <a:rPr lang="nb-NO" b="0" baseline="0" dirty="0" err="1"/>
              <a:t>lately</a:t>
            </a:r>
            <a:r>
              <a:rPr lang="nb-NO" b="0" baseline="0" dirty="0"/>
              <a:t> </a:t>
            </a:r>
            <a:r>
              <a:rPr lang="nb-NO" b="0" baseline="0" dirty="0" err="1"/>
              <a:t>been</a:t>
            </a:r>
            <a:r>
              <a:rPr lang="nb-NO" b="0" baseline="0" dirty="0"/>
              <a:t> part </a:t>
            </a:r>
            <a:r>
              <a:rPr lang="nb-NO" b="0" baseline="0" dirty="0" err="1"/>
              <a:t>of</a:t>
            </a:r>
            <a:r>
              <a:rPr lang="nb-NO" b="0" baseline="0" dirty="0"/>
              <a:t> </a:t>
            </a:r>
            <a:r>
              <a:rPr lang="nb-NO" b="0" baseline="0" dirty="0" err="1"/>
              <a:t>the</a:t>
            </a:r>
            <a:r>
              <a:rPr lang="nb-NO" b="0" baseline="0" dirty="0"/>
              <a:t> Norwegian </a:t>
            </a:r>
            <a:r>
              <a:rPr lang="nb-NO" b="0" baseline="0" dirty="0" err="1"/>
              <a:t>government</a:t>
            </a:r>
            <a:r>
              <a:rPr lang="nb-NO" b="0" baseline="0" dirty="0"/>
              <a:t>.</a:t>
            </a:r>
          </a:p>
          <a:p>
            <a:pPr defTabSz="882192">
              <a:defRPr/>
            </a:pPr>
            <a:endParaRPr lang="nb-NO" b="0" baseline="0" dirty="0"/>
          </a:p>
          <a:p>
            <a:pPr defTabSz="882192">
              <a:defRPr/>
            </a:pPr>
            <a:r>
              <a:rPr lang="nb-NO" b="1" baseline="0" dirty="0" err="1"/>
              <a:t>Yes</a:t>
            </a:r>
            <a:r>
              <a:rPr lang="nb-NO" b="1" baseline="0" dirty="0"/>
              <a:t>, </a:t>
            </a:r>
            <a:r>
              <a:rPr lang="nb-NO" b="1" baseline="0" dirty="0" err="1"/>
              <a:t>you</a:t>
            </a:r>
            <a:r>
              <a:rPr lang="nb-NO" b="1" baseline="0" dirty="0"/>
              <a:t> </a:t>
            </a:r>
            <a:r>
              <a:rPr lang="nb-NO" b="1" baseline="0" dirty="0" err="1"/>
              <a:t>can</a:t>
            </a:r>
            <a:r>
              <a:rPr lang="nb-NO" b="1" baseline="0" dirty="0"/>
              <a:t> have </a:t>
            </a:r>
            <a:r>
              <a:rPr lang="nb-NO" b="1" baseline="0" dirty="0" err="1"/>
              <a:t>children</a:t>
            </a:r>
            <a:endParaRPr lang="nb-NO" b="1" baseline="0" dirty="0"/>
          </a:p>
          <a:p>
            <a:pPr defTabSz="882192">
              <a:defRPr/>
            </a:pPr>
            <a:r>
              <a:rPr lang="nb-NO" b="0" baseline="0" dirty="0" err="1"/>
              <a:t>There</a:t>
            </a:r>
            <a:r>
              <a:rPr lang="nb-NO" b="0" baseline="0" dirty="0"/>
              <a:t> is a </a:t>
            </a:r>
            <a:r>
              <a:rPr lang="nb-NO" b="0" baseline="0" dirty="0" err="1"/>
              <a:t>multitude</a:t>
            </a:r>
            <a:r>
              <a:rPr lang="nb-NO" b="0" baseline="0" dirty="0"/>
              <a:t> </a:t>
            </a:r>
            <a:r>
              <a:rPr lang="nb-NO" b="0" baseline="0" dirty="0" err="1"/>
              <a:t>of</a:t>
            </a:r>
            <a:r>
              <a:rPr lang="nb-NO" b="0" baseline="0" dirty="0"/>
              <a:t> websites and </a:t>
            </a:r>
            <a:r>
              <a:rPr lang="nb-NO" b="0" baseline="0" dirty="0" err="1"/>
              <a:t>fertility</a:t>
            </a:r>
            <a:r>
              <a:rPr lang="nb-NO" b="0" baseline="0" dirty="0"/>
              <a:t> </a:t>
            </a:r>
            <a:r>
              <a:rPr lang="nb-NO" b="0" baseline="0" dirty="0" err="1"/>
              <a:t>clinics</a:t>
            </a:r>
            <a:r>
              <a:rPr lang="nb-NO" b="0" baseline="0" dirty="0"/>
              <a:t> </a:t>
            </a:r>
            <a:r>
              <a:rPr lang="nb-NO" b="0" baseline="0" dirty="0" err="1"/>
              <a:t>which</a:t>
            </a:r>
            <a:r>
              <a:rPr lang="nb-NO" b="0" baseline="0" dirty="0"/>
              <a:t> </a:t>
            </a:r>
            <a:r>
              <a:rPr lang="nb-NO" b="0" baseline="0" dirty="0" err="1"/>
              <a:t>sell</a:t>
            </a:r>
            <a:r>
              <a:rPr lang="nb-NO" b="0" baseline="0" dirty="0"/>
              <a:t> </a:t>
            </a:r>
            <a:r>
              <a:rPr lang="nb-NO" b="0" baseline="0" dirty="0" err="1"/>
              <a:t>semen</a:t>
            </a:r>
            <a:r>
              <a:rPr lang="nb-NO" b="0" baseline="0" dirty="0"/>
              <a:t>. </a:t>
            </a:r>
            <a:r>
              <a:rPr lang="nb-NO" b="0" baseline="0" dirty="0" err="1"/>
              <a:t>They</a:t>
            </a:r>
            <a:r>
              <a:rPr lang="nb-NO" b="0" baseline="0" dirty="0"/>
              <a:t> offer </a:t>
            </a:r>
            <a:r>
              <a:rPr lang="nb-NO" b="0" baseline="0" dirty="0" err="1"/>
              <a:t>varied</a:t>
            </a:r>
            <a:r>
              <a:rPr lang="nb-NO" b="0" baseline="0" dirty="0"/>
              <a:t> </a:t>
            </a:r>
            <a:r>
              <a:rPr lang="nb-NO" b="0" baseline="0" dirty="0" err="1"/>
              <a:t>information</a:t>
            </a:r>
            <a:r>
              <a:rPr lang="nb-NO" b="0" baseline="0" dirty="0"/>
              <a:t> </a:t>
            </a:r>
            <a:r>
              <a:rPr lang="nb-NO" b="0" baseline="0" dirty="0" err="1"/>
              <a:t>about</a:t>
            </a:r>
            <a:r>
              <a:rPr lang="nb-NO" b="0" baseline="0" dirty="0"/>
              <a:t> </a:t>
            </a:r>
            <a:r>
              <a:rPr lang="nb-NO" b="0" baseline="0" dirty="0" err="1"/>
              <a:t>the</a:t>
            </a:r>
            <a:r>
              <a:rPr lang="nb-NO" b="0" baseline="0" dirty="0"/>
              <a:t> person </a:t>
            </a:r>
            <a:r>
              <a:rPr lang="nb-NO" b="0" baseline="0" dirty="0" err="1"/>
              <a:t>you</a:t>
            </a:r>
            <a:r>
              <a:rPr lang="nb-NO" b="0" baseline="0" dirty="0"/>
              <a:t> </a:t>
            </a:r>
            <a:r>
              <a:rPr lang="nb-NO" b="0" baseline="0" dirty="0" err="1"/>
              <a:t>are</a:t>
            </a:r>
            <a:r>
              <a:rPr lang="nb-NO" b="0" baseline="0" dirty="0"/>
              <a:t> </a:t>
            </a:r>
            <a:r>
              <a:rPr lang="nb-NO" b="0" baseline="0" dirty="0" err="1"/>
              <a:t>buying</a:t>
            </a:r>
            <a:r>
              <a:rPr lang="nb-NO" b="0" baseline="0" dirty="0"/>
              <a:t> from. In most cases </a:t>
            </a:r>
            <a:r>
              <a:rPr lang="nb-NO" b="0" baseline="0" dirty="0" err="1"/>
              <a:t>you</a:t>
            </a:r>
            <a:r>
              <a:rPr lang="nb-NO" b="0" baseline="0" dirty="0"/>
              <a:t> </a:t>
            </a:r>
            <a:r>
              <a:rPr lang="nb-NO" b="0" baseline="0" dirty="0" err="1"/>
              <a:t>get</a:t>
            </a:r>
            <a:r>
              <a:rPr lang="nb-NO" b="0" baseline="0" dirty="0"/>
              <a:t> to </a:t>
            </a:r>
            <a:r>
              <a:rPr lang="nb-NO" b="0" baseline="0" dirty="0" err="1"/>
              <a:t>know</a:t>
            </a:r>
            <a:r>
              <a:rPr lang="nb-NO" b="0" baseline="0" dirty="0"/>
              <a:t> </a:t>
            </a:r>
            <a:r>
              <a:rPr lang="nb-NO" b="0" baseline="0" dirty="0" err="1"/>
              <a:t>height</a:t>
            </a:r>
            <a:r>
              <a:rPr lang="nb-NO" b="0" baseline="0" dirty="0"/>
              <a:t>, </a:t>
            </a:r>
            <a:r>
              <a:rPr lang="nb-NO" b="0" baseline="0" dirty="0" err="1"/>
              <a:t>education</a:t>
            </a:r>
            <a:r>
              <a:rPr lang="nb-NO" b="0" baseline="0" dirty="0"/>
              <a:t>, </a:t>
            </a:r>
            <a:r>
              <a:rPr lang="nb-NO" b="0" baseline="0" dirty="0" err="1"/>
              <a:t>colour</a:t>
            </a:r>
            <a:r>
              <a:rPr lang="nb-NO" b="0" baseline="0" dirty="0"/>
              <a:t> </a:t>
            </a:r>
            <a:r>
              <a:rPr lang="nb-NO" b="0" baseline="0" dirty="0" err="1"/>
              <a:t>of</a:t>
            </a:r>
            <a:r>
              <a:rPr lang="nb-NO" b="0" baseline="0" dirty="0"/>
              <a:t> </a:t>
            </a:r>
            <a:r>
              <a:rPr lang="nb-NO" b="0" baseline="0" dirty="0" err="1"/>
              <a:t>hair</a:t>
            </a:r>
            <a:r>
              <a:rPr lang="nb-NO" b="0" baseline="0" dirty="0"/>
              <a:t> and </a:t>
            </a:r>
            <a:r>
              <a:rPr lang="nb-NO" b="0" baseline="0" dirty="0" err="1"/>
              <a:t>eyes</a:t>
            </a:r>
            <a:r>
              <a:rPr lang="nb-NO" b="0" baseline="0" dirty="0"/>
              <a:t>, and </a:t>
            </a:r>
            <a:r>
              <a:rPr lang="nb-NO" b="0" baseline="0" dirty="0" err="1"/>
              <a:t>also</a:t>
            </a:r>
            <a:r>
              <a:rPr lang="nb-NO" b="0" baseline="0" dirty="0"/>
              <a:t> </a:t>
            </a:r>
            <a:r>
              <a:rPr lang="nb-NO" b="0" baseline="0" dirty="0" err="1"/>
              <a:t>the</a:t>
            </a:r>
            <a:r>
              <a:rPr lang="nb-NO" b="0" baseline="0" dirty="0"/>
              <a:t> </a:t>
            </a:r>
            <a:r>
              <a:rPr lang="nb-NO" b="0" baseline="0" dirty="0" err="1"/>
              <a:t>health</a:t>
            </a:r>
            <a:r>
              <a:rPr lang="nb-NO" b="0" baseline="0" dirty="0"/>
              <a:t> </a:t>
            </a:r>
            <a:r>
              <a:rPr lang="nb-NO" b="0" baseline="0" dirty="0" err="1"/>
              <a:t>profile</a:t>
            </a:r>
            <a:r>
              <a:rPr lang="nb-NO" b="0" baseline="0" dirty="0"/>
              <a:t> </a:t>
            </a:r>
            <a:r>
              <a:rPr lang="nb-NO" b="0" baseline="0" dirty="0" err="1"/>
              <a:t>of</a:t>
            </a:r>
            <a:r>
              <a:rPr lang="nb-NO" b="0" baseline="0" dirty="0"/>
              <a:t> </a:t>
            </a:r>
            <a:r>
              <a:rPr lang="nb-NO" b="0" baseline="0" dirty="0" err="1"/>
              <a:t>the</a:t>
            </a:r>
            <a:r>
              <a:rPr lang="nb-NO" b="0" baseline="0" dirty="0"/>
              <a:t> donor </a:t>
            </a:r>
            <a:r>
              <a:rPr lang="nb-NO" b="0" baseline="0" dirty="0" err="1"/>
              <a:t>you</a:t>
            </a:r>
            <a:r>
              <a:rPr lang="nb-NO" b="0" baseline="0" dirty="0"/>
              <a:t> </a:t>
            </a:r>
            <a:r>
              <a:rPr lang="nb-NO" b="0" baseline="0" dirty="0" err="1"/>
              <a:t>choose</a:t>
            </a:r>
            <a:r>
              <a:rPr lang="nb-NO" b="0" baseline="0" dirty="0"/>
              <a:t>. </a:t>
            </a:r>
            <a:r>
              <a:rPr lang="nb-NO" b="0" baseline="0" dirty="0" err="1"/>
              <a:t>Other</a:t>
            </a:r>
            <a:r>
              <a:rPr lang="nb-NO" b="0" baseline="0" dirty="0"/>
              <a:t> </a:t>
            </a:r>
            <a:r>
              <a:rPr lang="nb-NO" b="0" baseline="0" dirty="0" err="1"/>
              <a:t>clinics</a:t>
            </a:r>
            <a:r>
              <a:rPr lang="nb-NO" b="0" baseline="0" dirty="0"/>
              <a:t> </a:t>
            </a:r>
            <a:r>
              <a:rPr lang="nb-NO" b="0" baseline="0" dirty="0" err="1"/>
              <a:t>give</a:t>
            </a:r>
            <a:r>
              <a:rPr lang="nb-NO" b="0" baseline="0" dirty="0"/>
              <a:t> </a:t>
            </a:r>
            <a:r>
              <a:rPr lang="nb-NO" b="0" baseline="0" dirty="0" err="1"/>
              <a:t>you</a:t>
            </a:r>
            <a:r>
              <a:rPr lang="nb-NO" b="0" baseline="0" dirty="0"/>
              <a:t> more </a:t>
            </a:r>
            <a:r>
              <a:rPr lang="nb-NO" b="0" baseline="0" dirty="0" err="1"/>
              <a:t>information</a:t>
            </a:r>
            <a:r>
              <a:rPr lang="nb-NO" b="0" baseline="0" dirty="0"/>
              <a:t>. </a:t>
            </a:r>
            <a:r>
              <a:rPr lang="nb-NO" b="0" baseline="0" dirty="0" err="1"/>
              <a:t>You</a:t>
            </a:r>
            <a:r>
              <a:rPr lang="nb-NO" b="0" baseline="0" dirty="0"/>
              <a:t> </a:t>
            </a:r>
            <a:r>
              <a:rPr lang="nb-NO" b="0" baseline="0" dirty="0" err="1"/>
              <a:t>can</a:t>
            </a:r>
            <a:r>
              <a:rPr lang="nb-NO" b="0" baseline="0" dirty="0"/>
              <a:t> </a:t>
            </a:r>
            <a:r>
              <a:rPr lang="nb-NO" b="0" baseline="0" dirty="0" err="1"/>
              <a:t>buy</a:t>
            </a:r>
            <a:r>
              <a:rPr lang="nb-NO" b="0" baseline="0" dirty="0"/>
              <a:t> </a:t>
            </a:r>
            <a:r>
              <a:rPr lang="nb-NO" b="0" baseline="0" dirty="0" err="1"/>
              <a:t>childhood</a:t>
            </a:r>
            <a:r>
              <a:rPr lang="nb-NO" b="0" baseline="0" dirty="0"/>
              <a:t> and adult </a:t>
            </a:r>
            <a:r>
              <a:rPr lang="nb-NO" b="0" baseline="0" dirty="0" err="1"/>
              <a:t>pictures</a:t>
            </a:r>
            <a:r>
              <a:rPr lang="nb-NO" b="0" baseline="0" dirty="0"/>
              <a:t> </a:t>
            </a:r>
            <a:r>
              <a:rPr lang="nb-NO" b="0" baseline="0" dirty="0" err="1"/>
              <a:t>of</a:t>
            </a:r>
            <a:r>
              <a:rPr lang="nb-NO" b="0" baseline="0" dirty="0"/>
              <a:t> </a:t>
            </a:r>
            <a:r>
              <a:rPr lang="nb-NO" b="0" baseline="0" dirty="0" err="1"/>
              <a:t>the</a:t>
            </a:r>
            <a:r>
              <a:rPr lang="nb-NO" b="0" baseline="0" dirty="0"/>
              <a:t> donor, </a:t>
            </a:r>
            <a:r>
              <a:rPr lang="nb-NO" b="0" baseline="0" dirty="0" err="1"/>
              <a:t>soundtracks</a:t>
            </a:r>
            <a:r>
              <a:rPr lang="nb-NO" b="0" baseline="0" dirty="0"/>
              <a:t> </a:t>
            </a:r>
            <a:r>
              <a:rPr lang="nb-NO" b="0" baseline="0" dirty="0" err="1"/>
              <a:t>of</a:t>
            </a:r>
            <a:r>
              <a:rPr lang="nb-NO" b="0" baseline="0" dirty="0"/>
              <a:t> his </a:t>
            </a:r>
            <a:r>
              <a:rPr lang="nb-NO" b="0" baseline="0" dirty="0" err="1"/>
              <a:t>voice</a:t>
            </a:r>
            <a:r>
              <a:rPr lang="nb-NO" b="0" baseline="0" dirty="0"/>
              <a:t>, video </a:t>
            </a:r>
            <a:r>
              <a:rPr lang="nb-NO" b="0" baseline="0" dirty="0" err="1"/>
              <a:t>interviews</a:t>
            </a:r>
            <a:r>
              <a:rPr lang="nb-NO" b="0" baseline="0" dirty="0"/>
              <a:t>, </a:t>
            </a:r>
            <a:r>
              <a:rPr lang="nb-NO" b="0" baseline="0" dirty="0" err="1"/>
              <a:t>supplementary</a:t>
            </a:r>
            <a:r>
              <a:rPr lang="nb-NO" b="0" baseline="0" dirty="0"/>
              <a:t> </a:t>
            </a:r>
            <a:r>
              <a:rPr lang="nb-NO" b="0" baseline="0" dirty="0" err="1"/>
              <a:t>profile</a:t>
            </a:r>
            <a:r>
              <a:rPr lang="nb-NO" b="0" baseline="0" dirty="0"/>
              <a:t> </a:t>
            </a:r>
            <a:r>
              <a:rPr lang="nb-NO" b="0" baseline="0" dirty="0" err="1"/>
              <a:t>with</a:t>
            </a:r>
            <a:r>
              <a:rPr lang="nb-NO" b="0" baseline="0" dirty="0"/>
              <a:t> </a:t>
            </a:r>
            <a:r>
              <a:rPr lang="nb-NO" b="0" baseline="0" dirty="0" err="1"/>
              <a:t>personality</a:t>
            </a:r>
            <a:r>
              <a:rPr lang="nb-NO" b="0" baseline="0" dirty="0"/>
              <a:t> tests and </a:t>
            </a:r>
            <a:r>
              <a:rPr lang="nb-NO" b="0" baseline="0" dirty="0" err="1"/>
              <a:t>the</a:t>
            </a:r>
            <a:r>
              <a:rPr lang="nb-NO" b="0" baseline="0" dirty="0"/>
              <a:t> </a:t>
            </a:r>
            <a:r>
              <a:rPr lang="nb-NO" b="0" baseline="0" dirty="0" err="1"/>
              <a:t>impression</a:t>
            </a:r>
            <a:r>
              <a:rPr lang="nb-NO" b="0" baseline="0" dirty="0"/>
              <a:t> </a:t>
            </a:r>
            <a:r>
              <a:rPr lang="nb-NO" b="0" baseline="0" dirty="0" err="1"/>
              <a:t>that</a:t>
            </a:r>
            <a:r>
              <a:rPr lang="nb-NO" b="0" baseline="0" dirty="0"/>
              <a:t> </a:t>
            </a:r>
            <a:r>
              <a:rPr lang="nb-NO" b="0" baseline="0" dirty="0" err="1"/>
              <a:t>the</a:t>
            </a:r>
            <a:r>
              <a:rPr lang="nb-NO" b="0" baseline="0" dirty="0"/>
              <a:t> donor has </a:t>
            </a:r>
            <a:r>
              <a:rPr lang="nb-NO" b="0" baseline="0" dirty="0" err="1"/>
              <a:t>made</a:t>
            </a:r>
            <a:r>
              <a:rPr lang="nb-NO" b="0" baseline="0" dirty="0"/>
              <a:t> </a:t>
            </a:r>
            <a:r>
              <a:rPr lang="nb-NO" b="0" baseline="0" dirty="0" err="1"/>
              <a:t>on</a:t>
            </a:r>
            <a:r>
              <a:rPr lang="nb-NO" b="0" baseline="0" dirty="0"/>
              <a:t> </a:t>
            </a:r>
            <a:r>
              <a:rPr lang="nb-NO" b="0" baseline="0" dirty="0" err="1"/>
              <a:t>the</a:t>
            </a:r>
            <a:r>
              <a:rPr lang="nb-NO" b="0" baseline="0" dirty="0"/>
              <a:t> staff </a:t>
            </a:r>
            <a:r>
              <a:rPr lang="nb-NO" b="0" baseline="0" dirty="0" err="1"/>
              <a:t>of</a:t>
            </a:r>
            <a:r>
              <a:rPr lang="nb-NO" b="0" baseline="0" dirty="0"/>
              <a:t> </a:t>
            </a:r>
            <a:r>
              <a:rPr lang="nb-NO" b="0" baseline="0" dirty="0" err="1"/>
              <a:t>the</a:t>
            </a:r>
            <a:r>
              <a:rPr lang="nb-NO" b="0" baseline="0" dirty="0"/>
              <a:t> </a:t>
            </a:r>
            <a:r>
              <a:rPr lang="nb-NO" b="0" baseline="0" dirty="0" err="1"/>
              <a:t>clinic</a:t>
            </a:r>
            <a:r>
              <a:rPr lang="nb-NO" b="0" baseline="0" dirty="0"/>
              <a:t>. </a:t>
            </a:r>
            <a:r>
              <a:rPr lang="nb-NO" b="0" baseline="0" dirty="0" err="1"/>
              <a:t>You</a:t>
            </a:r>
            <a:r>
              <a:rPr lang="nb-NO" b="0" baseline="0" dirty="0"/>
              <a:t> </a:t>
            </a:r>
            <a:r>
              <a:rPr lang="nb-NO" b="0" baseline="0" dirty="0" err="1"/>
              <a:t>can</a:t>
            </a:r>
            <a:r>
              <a:rPr lang="nb-NO" b="0" baseline="0" dirty="0"/>
              <a:t> shop </a:t>
            </a:r>
            <a:r>
              <a:rPr lang="nb-NO" b="0" baseline="0" dirty="0" err="1"/>
              <a:t>the</a:t>
            </a:r>
            <a:r>
              <a:rPr lang="nb-NO" b="0" baseline="0" dirty="0"/>
              <a:t> </a:t>
            </a:r>
            <a:r>
              <a:rPr lang="nb-NO" b="0" baseline="0" dirty="0" err="1"/>
              <a:t>characteristics</a:t>
            </a:r>
            <a:r>
              <a:rPr lang="nb-NO" b="0" baseline="0" dirty="0"/>
              <a:t>  </a:t>
            </a:r>
            <a:r>
              <a:rPr lang="nb-NO" b="0" baseline="0" dirty="0" err="1"/>
              <a:t>you</a:t>
            </a:r>
            <a:r>
              <a:rPr lang="nb-NO" b="0" baseline="0" dirty="0"/>
              <a:t> </a:t>
            </a:r>
            <a:r>
              <a:rPr lang="nb-NO" b="0" baseline="0" dirty="0" err="1"/>
              <a:t>want</a:t>
            </a:r>
            <a:r>
              <a:rPr lang="nb-NO" b="0" baseline="0" dirty="0"/>
              <a:t>, dependent </a:t>
            </a:r>
            <a:r>
              <a:rPr lang="nb-NO" b="0" baseline="0" dirty="0" err="1"/>
              <a:t>on</a:t>
            </a:r>
            <a:r>
              <a:rPr lang="nb-NO" b="0" baseline="0" dirty="0"/>
              <a:t> </a:t>
            </a:r>
            <a:r>
              <a:rPr lang="nb-NO" b="0" baseline="0" dirty="0" err="1"/>
              <a:t>what</a:t>
            </a:r>
            <a:r>
              <a:rPr lang="nb-NO" b="0" baseline="0" dirty="0"/>
              <a:t> </a:t>
            </a:r>
            <a:r>
              <a:rPr lang="nb-NO" b="0" baseline="0" dirty="0" err="1"/>
              <a:t>you</a:t>
            </a:r>
            <a:r>
              <a:rPr lang="nb-NO" b="0" baseline="0" dirty="0"/>
              <a:t> </a:t>
            </a:r>
            <a:r>
              <a:rPr lang="nb-NO" b="0" baseline="0" dirty="0" err="1"/>
              <a:t>are</a:t>
            </a:r>
            <a:r>
              <a:rPr lang="nb-NO" b="0" baseline="0" dirty="0"/>
              <a:t> </a:t>
            </a:r>
            <a:r>
              <a:rPr lang="nb-NO" b="0" baseline="0" dirty="0" err="1"/>
              <a:t>willing</a:t>
            </a:r>
            <a:r>
              <a:rPr lang="nb-NO" b="0" baseline="0" dirty="0"/>
              <a:t> to </a:t>
            </a:r>
            <a:r>
              <a:rPr lang="nb-NO" b="0" baseline="0" dirty="0" err="1"/>
              <a:t>pay</a:t>
            </a:r>
            <a:r>
              <a:rPr lang="nb-NO" b="0" baseline="0" dirty="0"/>
              <a:t>.» (</a:t>
            </a:r>
            <a:r>
              <a:rPr lang="nb-NO" b="0" baseline="0" dirty="0" err="1"/>
              <a:t>page</a:t>
            </a:r>
            <a:r>
              <a:rPr lang="nb-NO" b="0" baseline="0" dirty="0"/>
              <a:t> 223)</a:t>
            </a:r>
          </a:p>
          <a:p>
            <a:pPr defTabSz="882192">
              <a:defRPr/>
            </a:pPr>
            <a:endParaRPr lang="nb-NO"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1" dirty="0">
                <a:effectLst/>
                <a:latin typeface="Calibri" panose="020F0502020204030204" pitchFamily="34" charset="0"/>
                <a:ea typeface="Calibri" panose="020F0502020204030204" pitchFamily="34" charset="0"/>
                <a:cs typeface="Times New Roman" panose="02020603050405020304" pitchFamily="18" charset="0"/>
              </a:rPr>
              <a:t>The </a:t>
            </a:r>
            <a:r>
              <a:rPr lang="nb-NO" sz="1800" b="0" i="1" dirty="0" err="1">
                <a:effectLst/>
                <a:latin typeface="Calibri" panose="020F0502020204030204" pitchFamily="34" charset="0"/>
                <a:ea typeface="Calibri" panose="020F0502020204030204" pitchFamily="34" charset="0"/>
                <a:cs typeface="Times New Roman" panose="02020603050405020304" pitchFamily="18" charset="0"/>
              </a:rPr>
              <a:t>quotation</a:t>
            </a:r>
            <a:r>
              <a:rPr lang="nb-NO" sz="1800" b="0" i="1" dirty="0">
                <a:effectLst/>
                <a:latin typeface="Calibri" panose="020F0502020204030204" pitchFamily="34" charset="0"/>
                <a:ea typeface="Calibri" panose="020F0502020204030204" pitchFamily="34" charset="0"/>
                <a:cs typeface="Times New Roman" panose="02020603050405020304" pitchFamily="18" charset="0"/>
              </a:rPr>
              <a:t> in </a:t>
            </a:r>
            <a:r>
              <a:rPr lang="nb-NO" sz="1800" b="0" i="1" dirty="0" err="1">
                <a:effectLst/>
                <a:latin typeface="Calibri" panose="020F0502020204030204" pitchFamily="34" charset="0"/>
                <a:ea typeface="Calibri" panose="020F0502020204030204" pitchFamily="34" charset="0"/>
                <a:cs typeface="Times New Roman" panose="02020603050405020304" pitchFamily="18" charset="0"/>
              </a:rPr>
              <a:t>the</a:t>
            </a:r>
            <a:r>
              <a:rPr lang="nb-NO" sz="1800" b="0" i="1" dirty="0">
                <a:effectLst/>
                <a:latin typeface="Calibri" panose="020F0502020204030204" pitchFamily="34" charset="0"/>
                <a:ea typeface="Calibri" panose="020F0502020204030204" pitchFamily="34" charset="0"/>
                <a:cs typeface="Times New Roman" panose="02020603050405020304" pitchFamily="18" charset="0"/>
              </a:rPr>
              <a:t> original Norwegian </a:t>
            </a:r>
            <a:r>
              <a:rPr lang="nb-NO" sz="1800" b="0" i="1" dirty="0" err="1">
                <a:effectLst/>
                <a:latin typeface="Calibri" panose="020F0502020204030204" pitchFamily="34" charset="0"/>
                <a:ea typeface="Calibri" panose="020F0502020204030204" pitchFamily="34" charset="0"/>
                <a:cs typeface="Times New Roman" panose="02020603050405020304" pitchFamily="18" charset="0"/>
              </a:rPr>
              <a:t>text</a:t>
            </a:r>
            <a:r>
              <a:rPr lang="nb-NO" sz="1800" b="0" i="1" dirty="0">
                <a:effectLst/>
                <a:latin typeface="Calibri" panose="020F0502020204030204" pitchFamily="34" charset="0"/>
                <a:ea typeface="Calibri" panose="020F0502020204030204" pitchFamily="34" charset="0"/>
                <a:cs typeface="Times New Roman" panose="02020603050405020304" pitchFamily="18" charset="0"/>
              </a:rPr>
              <a:t>:</a:t>
            </a:r>
            <a:br>
              <a:rPr lang="nb-NO" sz="1800" b="0" i="1" dirty="0">
                <a:effectLst/>
                <a:latin typeface="Calibri" panose="020F0502020204030204" pitchFamily="34" charset="0"/>
                <a:ea typeface="Calibri" panose="020F0502020204030204" pitchFamily="34" charset="0"/>
                <a:cs typeface="Times New Roman" panose="02020603050405020304" pitchFamily="18" charset="0"/>
              </a:rPr>
            </a:br>
            <a:endParaRPr lang="nb-NO" sz="1800" b="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Times New Roman" panose="02020603050405020304" pitchFamily="18" charset="0"/>
              </a:rPr>
              <a:t>Joda, du kan få barn</a:t>
            </a:r>
            <a:br>
              <a:rPr lang="nb-NO" sz="1800" b="1"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«Det finnes et mylder av nettsider og banker som selger sæd. De gir ulik informasjon om hvem du kjøper fra. I de fleste tilfeller får du vite høyde, utdannelse, hår- og øyefarge samt helseprofil på donoren du velger. Andre klinikker gir deg mer informasjon. Du kan kjøpe barnebilder, voksenbilder, lydfil av stemmen, videointervju, utfyllende profil med personlighetstester og inntrykket den aktuelle donoren har gitt personalet ved klinikken. Du kan shoppe de egenskapene du vil, avhengig av hva du er villig til å betale.» (side 223)</a:t>
            </a:r>
          </a:p>
          <a:p>
            <a:endParaRPr lang="nb-NO" b="1" dirty="0"/>
          </a:p>
          <a:p>
            <a:endParaRPr lang="nb-NO" b="1" dirty="0"/>
          </a:p>
          <a:p>
            <a:endParaRPr lang="nb-NO" b="1" dirty="0"/>
          </a:p>
          <a:p>
            <a:r>
              <a:rPr lang="nb-NO" b="1" dirty="0"/>
              <a:t>MOMENTER til taleren</a:t>
            </a:r>
          </a:p>
          <a:p>
            <a:pPr marL="159079" indent="-159079">
              <a:buFont typeface="Arial" charset="0"/>
              <a:buChar char="•"/>
            </a:pPr>
            <a:r>
              <a:rPr lang="nb-NO" baseline="0" dirty="0"/>
              <a:t>Advarsler som for få år siden ble avvist som spekulativ skremselspropaganda, skjer nå rett for øynene på oss. Det internasjonale barnemarkedet er </a:t>
            </a:r>
            <a:r>
              <a:rPr lang="nb-NO" baseline="0" dirty="0" err="1"/>
              <a:t>big</a:t>
            </a:r>
            <a:r>
              <a:rPr lang="nb-NO" baseline="0" dirty="0"/>
              <a:t> business med en omsetning på milliarder av kroner. </a:t>
            </a:r>
          </a:p>
          <a:p>
            <a:pPr marL="159079" indent="-159079">
              <a:buFont typeface="Arial" charset="0"/>
              <a:buChar char="•"/>
            </a:pPr>
            <a:r>
              <a:rPr lang="nb-NO" baseline="0" dirty="0"/>
              <a:t>Det som for 10-15 år siden ble ansett som et urealistisk </a:t>
            </a:r>
            <a:r>
              <a:rPr lang="nb-NO" baseline="0" dirty="0" err="1"/>
              <a:t>science</a:t>
            </a:r>
            <a:r>
              <a:rPr lang="nb-NO" baseline="0" dirty="0"/>
              <a:t> </a:t>
            </a:r>
            <a:r>
              <a:rPr lang="nb-NO" baseline="0" dirty="0" err="1"/>
              <a:t>fiction</a:t>
            </a:r>
            <a:r>
              <a:rPr lang="nb-NO" baseline="0" dirty="0"/>
              <a:t>-scenario, som lovgiverne og befolkningen aldri ville godta, er nå blitt mer og mer stuerent. Det skjebnesvangre skiftet i Norge fant sted da Stortingets vedtok at ekteskapet er kjønnsnøytralt, og at også likekjønnede par har rett til å få barn med statens hjelp. Barn ble en rettighet. Ettersom likekjønnede par ikke kan få felles barn, ble det nødvendig å godta at barnemarkedets tjenester er nødvendige og nyttige – både for likekjønnede par, men også for single kvinner og andre som ønsker seg barn.</a:t>
            </a:r>
          </a:p>
          <a:p>
            <a:pPr marL="159079" indent="-159079">
              <a:buFont typeface="Arial" charset="0"/>
              <a:buChar char="•"/>
            </a:pPr>
            <a:r>
              <a:rPr lang="nb-NO" baseline="0" dirty="0"/>
              <a:t>Tragisk nok synes stadig flere nordmenn synes at dette er en helt naturlig og moralsk høyverdig måte å få barn på. Det er et godt eksempel på hvor lett folk venner seg til noe som for få år siden var sett på som uetisk og fullstendig uakseptabelt. Når politikerne og lovverket har åpnet døren, er det få grenser for hva som vil skje i fortsettelsen.</a:t>
            </a:r>
          </a:p>
          <a:p>
            <a:pPr marL="159079" indent="-159079">
              <a:buFont typeface="Arial" charset="0"/>
              <a:buChar char="•"/>
            </a:pPr>
            <a:r>
              <a:rPr lang="nb-NO" baseline="0" dirty="0"/>
              <a:t>Et viktig spørsmål: Hva vil kristne mennesker og menigheter gjøre i møte med denne utviklingen? Vil vi også tilpasse oss og venne oss til at barn er en rettighet og en handelsvare, eller vil vi holde fast på at Gud er Skaperen, og at barnemarkedet frontkolliderer med Bibelens verdier og etikk? Har vi mot og styrke til å være en motkultur?</a:t>
            </a:r>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17</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93779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18</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581632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19</a:t>
            </a:fld>
            <a:endParaRPr lang="nb-NO"/>
          </a:p>
        </p:txBody>
      </p:sp>
    </p:spTree>
    <p:extLst>
      <p:ext uri="{BB962C8B-B14F-4D97-AF65-F5344CB8AC3E}">
        <p14:creationId xmlns:p14="http://schemas.microsoft.com/office/powerpoint/2010/main" val="341696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20</a:t>
            </a:fld>
            <a:endParaRPr lang="nb-NO"/>
          </a:p>
        </p:txBody>
      </p:sp>
    </p:spTree>
    <p:extLst>
      <p:ext uri="{BB962C8B-B14F-4D97-AF65-F5344CB8AC3E}">
        <p14:creationId xmlns:p14="http://schemas.microsoft.com/office/powerpoint/2010/main" val="110965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27652"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5DE9A-BC3E-48AB-A9C6-D9FA2AA98015}" type="slidenum">
              <a:rPr lang="nb-NO" smtClean="0"/>
              <a:pPr fontAlgn="base">
                <a:spcBef>
                  <a:spcPct val="0"/>
                </a:spcBef>
                <a:spcAft>
                  <a:spcPct val="0"/>
                </a:spcAft>
                <a:defRPr/>
              </a:pPr>
              <a:t>21</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extLst>
      <p:ext uri="{BB962C8B-B14F-4D97-AF65-F5344CB8AC3E}">
        <p14:creationId xmlns:p14="http://schemas.microsoft.com/office/powerpoint/2010/main" val="2907090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22</a:t>
            </a:fld>
            <a:endParaRPr lang="nb-NO"/>
          </a:p>
        </p:txBody>
      </p:sp>
    </p:spTree>
    <p:extLst>
      <p:ext uri="{BB962C8B-B14F-4D97-AF65-F5344CB8AC3E}">
        <p14:creationId xmlns:p14="http://schemas.microsoft.com/office/powerpoint/2010/main" val="717682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23</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81467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24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13016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98D9215-1737-422F-9D75-668D65332439}" type="slidenum">
              <a:rPr lang="nb-NO" smtClean="0"/>
              <a:t>2</a:t>
            </a:fld>
            <a:endParaRPr lang="nb-NO"/>
          </a:p>
        </p:txBody>
      </p:sp>
    </p:spTree>
    <p:extLst>
      <p:ext uri="{BB962C8B-B14F-4D97-AF65-F5344CB8AC3E}">
        <p14:creationId xmlns:p14="http://schemas.microsoft.com/office/powerpoint/2010/main" val="1666620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endParaRPr lang="nb-NO" altLang="nb-NO" b="1" dirty="0">
              <a:solidFill>
                <a:srgbClr val="C00000"/>
              </a:solidFill>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a:defRPr/>
            </a:pPr>
            <a:fld id="{4A7EED7F-2B95-485D-8358-8A9D7FBA1CA0}" type="slidenum">
              <a:rPr lang="nb-NO" smtClean="0"/>
              <a:pPr>
                <a:defRPr/>
              </a:pPr>
              <a:t>25</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extLst>
      <p:ext uri="{BB962C8B-B14F-4D97-AF65-F5344CB8AC3E}">
        <p14:creationId xmlns:p14="http://schemas.microsoft.com/office/powerpoint/2010/main" val="2225772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26</a:t>
            </a:fld>
            <a:endParaRPr lang="nb-NO"/>
          </a:p>
        </p:txBody>
      </p:sp>
    </p:spTree>
    <p:extLst>
      <p:ext uri="{BB962C8B-B14F-4D97-AF65-F5344CB8AC3E}">
        <p14:creationId xmlns:p14="http://schemas.microsoft.com/office/powerpoint/2010/main" val="2477172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endParaRPr lang="nb-NO" baseline="0" dirty="0"/>
          </a:p>
          <a:p>
            <a:endParaRPr lang="nb-NO" baseline="0"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27</a:t>
            </a:fld>
            <a:endParaRPr lang="nb-NO"/>
          </a:p>
        </p:txBody>
      </p:sp>
    </p:spTree>
    <p:extLst>
      <p:ext uri="{BB962C8B-B14F-4D97-AF65-F5344CB8AC3E}">
        <p14:creationId xmlns:p14="http://schemas.microsoft.com/office/powerpoint/2010/main" val="4093245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28</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14251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dirty="0"/>
              <a:t> </a:t>
            </a:r>
          </a:p>
          <a:p>
            <a:endParaRPr lang="nb-NO" sz="130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29</a:t>
            </a:fld>
            <a:endParaRPr lang="nb-NO"/>
          </a:p>
        </p:txBody>
      </p:sp>
    </p:spTree>
    <p:extLst>
      <p:ext uri="{BB962C8B-B14F-4D97-AF65-F5344CB8AC3E}">
        <p14:creationId xmlns:p14="http://schemas.microsoft.com/office/powerpoint/2010/main" val="171266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b="1" dirty="0">
              <a:latin typeface="Arial" panose="020B0604020202020204" pitchFamily="34" charset="0"/>
              <a:cs typeface="Arial" panose="020B0604020202020204" pitchFamily="34" charset="0"/>
            </a:endParaRP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30</a:t>
            </a:fld>
            <a:endParaRPr lang="nb-NO"/>
          </a:p>
        </p:txBody>
      </p:sp>
    </p:spTree>
    <p:extLst>
      <p:ext uri="{BB962C8B-B14F-4D97-AF65-F5344CB8AC3E}">
        <p14:creationId xmlns:p14="http://schemas.microsoft.com/office/powerpoint/2010/main" val="576391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endParaRPr lang="nb-NO" b="1"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31</a:t>
            </a:fld>
            <a:endParaRPr lang="nb-NO"/>
          </a:p>
        </p:txBody>
      </p:sp>
    </p:spTree>
    <p:extLst>
      <p:ext uri="{BB962C8B-B14F-4D97-AF65-F5344CB8AC3E}">
        <p14:creationId xmlns:p14="http://schemas.microsoft.com/office/powerpoint/2010/main" val="2258098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endParaRPr lang="nb-NO" b="1"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32</a:t>
            </a:fld>
            <a:endParaRPr lang="nb-NO"/>
          </a:p>
        </p:txBody>
      </p:sp>
    </p:spTree>
    <p:extLst>
      <p:ext uri="{BB962C8B-B14F-4D97-AF65-F5344CB8AC3E}">
        <p14:creationId xmlns:p14="http://schemas.microsoft.com/office/powerpoint/2010/main" val="1747670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186113" y="487363"/>
            <a:ext cx="3255962" cy="2441575"/>
          </a:xfrm>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34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643496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98D9215-1737-422F-9D75-668D65332439}" type="slidenum">
              <a:rPr lang="nb-NO" smtClean="0"/>
              <a:t>39</a:t>
            </a:fld>
            <a:endParaRPr lang="nb-NO"/>
          </a:p>
        </p:txBody>
      </p:sp>
    </p:spTree>
    <p:extLst>
      <p:ext uri="{BB962C8B-B14F-4D97-AF65-F5344CB8AC3E}">
        <p14:creationId xmlns:p14="http://schemas.microsoft.com/office/powerpoint/2010/main" val="51516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baseline="0" dirty="0"/>
          </a:p>
          <a:p>
            <a:pPr marL="219561" indent="-219561">
              <a:buAutoNum type="arabicPeriod"/>
            </a:pPr>
            <a:endParaRPr lang="nb-NO" baseline="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Tree>
    <p:extLst>
      <p:ext uri="{BB962C8B-B14F-4D97-AF65-F5344CB8AC3E}">
        <p14:creationId xmlns:p14="http://schemas.microsoft.com/office/powerpoint/2010/main" val="1940763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13100" y="487363"/>
            <a:ext cx="3254375" cy="2441575"/>
          </a:xfrm>
        </p:spPr>
      </p:sp>
      <p:sp>
        <p:nvSpPr>
          <p:cNvPr id="3" name="Plassholder for notater 2"/>
          <p:cNvSpPr>
            <a:spLocks noGrp="1"/>
          </p:cNvSpPr>
          <p:nvPr>
            <p:ph type="body" idx="1"/>
          </p:nvPr>
        </p:nvSpPr>
        <p:spPr/>
        <p:txBody>
          <a:bodyPr/>
          <a:lstStyle/>
          <a:p>
            <a:endParaRPr lang="nb-NO" baseline="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42</a:t>
            </a:fld>
            <a:endParaRPr lang="nb-NO"/>
          </a:p>
        </p:txBody>
      </p:sp>
    </p:spTree>
    <p:extLst>
      <p:ext uri="{BB962C8B-B14F-4D97-AF65-F5344CB8AC3E}">
        <p14:creationId xmlns:p14="http://schemas.microsoft.com/office/powerpoint/2010/main" val="32362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50793">
              <a:defRPr/>
            </a:pPr>
            <a:endParaRPr lang="nb-NO" baseline="0" dirty="0"/>
          </a:p>
          <a:p>
            <a:pPr defTabSz="950793">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5</a:t>
            </a:fld>
            <a:endParaRPr lang="nb-NO"/>
          </a:p>
        </p:txBody>
      </p:sp>
      <p:sp>
        <p:nvSpPr>
          <p:cNvPr id="6" name="Plassholder for dato 5"/>
          <p:cNvSpPr>
            <a:spLocks noGrp="1"/>
          </p:cNvSpPr>
          <p:nvPr>
            <p:ph type="dt" idx="12"/>
          </p:nvPr>
        </p:nvSpPr>
        <p:spPr/>
        <p:txBody>
          <a:bodyPr/>
          <a:lstStyle/>
          <a:p>
            <a:fld id="{ED6E9A8E-F202-4F13-97E0-BD22B05DB973}" type="datetime6">
              <a:rPr lang="nb-NO" smtClean="0"/>
              <a:t>desember 23</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363863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98D9215-1737-422F-9D75-668D65332439}" type="slidenum">
              <a:rPr lang="nb-NO" smtClean="0"/>
              <a:t>10</a:t>
            </a:fld>
            <a:endParaRPr lang="nb-NO"/>
          </a:p>
        </p:txBody>
      </p:sp>
    </p:spTree>
    <p:extLst>
      <p:ext uri="{BB962C8B-B14F-4D97-AF65-F5344CB8AC3E}">
        <p14:creationId xmlns:p14="http://schemas.microsoft.com/office/powerpoint/2010/main" val="74658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11</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9543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ssholder for notater 2"/>
              <p:cNvSpPr>
                <a:spLocks noGrp="1"/>
              </p:cNvSpPr>
              <p:nvPr>
                <p:ph type="body" idx="1"/>
              </p:nvPr>
            </p:nvSpPr>
            <p:spPr>
              <a:xfrm>
                <a:off x="992664" y="3228898"/>
                <a:ext cx="7941310" cy="3914357"/>
              </a:xfrm>
            </p:spPr>
            <p:txBody>
              <a:bodyPr/>
              <a:lstStyle/>
              <a:p>
                <a:endParaRPr lang="nb-NO" dirty="0"/>
              </a:p>
            </p:txBody>
          </p:sp>
        </mc:Choice>
        <mc:Fallback xmlns="">
          <p:sp>
            <p:nvSpPr>
              <p:cNvPr id="3" name="Plassholder for notater 2"/>
              <p:cNvSpPr>
                <a:spLocks noGrp="1"/>
              </p:cNvSpPr>
              <p:nvPr>
                <p:ph type="body" idx="1"/>
              </p:nvPr>
            </p:nvSpPr>
            <p:spPr>
              <a:xfrm>
                <a:off x="992664" y="3228898"/>
                <a:ext cx="7941310" cy="3914357"/>
              </a:xfrm>
            </p:spPr>
            <p:txBody>
              <a:bodyPr/>
              <a:lstStyle/>
              <a:p>
                <a:r>
                  <a:rPr lang="nb-NO" sz="1100" dirty="0">
                    <a:latin typeface="Arial" panose="020B0604020202020204" pitchFamily="34" charset="0"/>
                    <a:cs typeface="Arial" panose="020B0604020202020204" pitchFamily="34" charset="0"/>
                  </a:rPr>
                  <a:t>Spørsmålene om kjønn og seksualitet, ekteskap og familie, foreldreskap og barn angår oss alle –  inkludert våre egne barn og barnebarn. Det er umulig å være nøytral. På stadig nye arenaer vil vi bli utfordret til å si hva vi mener, og begrunne hvorfor vi gjør det. </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dirty="0">
                    <a:latin typeface="Arial" panose="020B0604020202020204" pitchFamily="34" charset="0"/>
                    <a:cs typeface="Arial" panose="020B0604020202020204" pitchFamily="34" charset="0"/>
                  </a:rPr>
                  <a:t>Her er noen stikkord til motivasjon og bevisstgjøring:</a:t>
                </a:r>
                <a:br>
                  <a:rPr lang="nb-NO" sz="11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r>
                  <a:rPr lang="nb-NO" sz="1100" i="0" dirty="0">
                    <a:latin typeface="Cambria Math"/>
                  </a:rPr>
                  <a:t>■ </a:t>
                </a:r>
                <a:r>
                  <a:rPr lang="nb-NO" sz="1100" b="1" dirty="0"/>
                  <a:t>Kjærlighet</a:t>
                </a:r>
                <a:r>
                  <a:rPr lang="nb-NO" sz="1100" dirty="0"/>
                  <a:t> til Gud, til hans Ord og til hans skaperordninger, til barn og kommende generasjoner, til våre medmennesker og til samfunnet. Som kristne er vi </a:t>
                </a:r>
                <a:r>
                  <a:rPr lang="nb-NO" sz="1100" dirty="0">
                    <a:latin typeface="Arial" panose="020B0604020202020204" pitchFamily="34" charset="0"/>
                    <a:cs typeface="Arial" panose="020B0604020202020204" pitchFamily="34" charset="0"/>
                  </a:rPr>
                  <a:t>overbevist om at Gud vil alle menneskers beste. Hans vilje er god -- for oss og for alle mennesker! Hans vilje er ikke alltid enkel og populær, men den er alltid til vårt beste. </a:t>
                </a:r>
                <a:br>
                  <a:rPr lang="nb-NO" sz="1100" dirty="0">
                    <a:latin typeface="Arial" panose="020B0604020202020204" pitchFamily="34" charset="0"/>
                    <a:cs typeface="Arial" panose="020B0604020202020204" pitchFamily="34" charset="0"/>
                  </a:rPr>
                </a:br>
                <a:r>
                  <a:rPr lang="nb-NO" sz="1100" dirty="0"/>
                  <a:t>Vi ønsker at engasjementet vårt skal være preget av Guds kjærlighet som er utøst i våre hjerter (Rom 5,5) – også i møte med dem som er uenige med oss, og som kanskje lever på tvers av det vi mener er Guds vilje. Målet vårt: Å være «tro mot sannheten i kjærlighet» (Ef 4,15).</a:t>
                </a:r>
                <a:br>
                  <a:rPr lang="nb-NO" sz="1100" dirty="0"/>
                </a:br>
                <a:br>
                  <a:rPr lang="nb-NO" sz="1100" dirty="0"/>
                </a:br>
                <a:r>
                  <a:rPr lang="nb-NO" sz="1100" i="0" dirty="0">
                    <a:latin typeface="Cambria Math"/>
                  </a:rPr>
                  <a:t>■</a:t>
                </a:r>
                <a:r>
                  <a:rPr lang="nb-NO" sz="1100" dirty="0"/>
                  <a:t> </a:t>
                </a:r>
                <a:r>
                  <a:rPr lang="nb-NO" sz="1100" b="1" dirty="0"/>
                  <a:t>Kallet</a:t>
                </a:r>
                <a:r>
                  <a:rPr lang="nb-NO" sz="1100" dirty="0"/>
                  <a:t> fra Herren til å stole på, vitne om, forsvare og leve ut hans gode vilje. «Følg meg!» sier Jesus. Det gjelder på alle områder av livet.</a:t>
                </a:r>
                <a:br>
                  <a:rPr lang="nb-NO" sz="1100" dirty="0"/>
                </a:br>
                <a:br>
                  <a:rPr lang="nb-NO" sz="1100" dirty="0"/>
                </a:br>
                <a:r>
                  <a:rPr lang="nb-NO" sz="1100" i="0" dirty="0">
                    <a:latin typeface="Cambria Math"/>
                  </a:rPr>
                  <a:t>■</a:t>
                </a:r>
                <a:r>
                  <a:rPr lang="nb-NO" sz="1100" dirty="0"/>
                  <a:t> </a:t>
                </a:r>
                <a:r>
                  <a:rPr lang="nb-NO" sz="1100" b="1" dirty="0"/>
                  <a:t>Konsekvensene.</a:t>
                </a:r>
                <a:r>
                  <a:rPr lang="nb-NO" sz="1100" dirty="0"/>
                  <a:t> Vi innser at de negative ringvirkningene av å oppløse Guds bud og skaperordninger vil bli omfattende på mange plan i samfunnet. Vi avviser og prøver å avsløre overfladiskhet og bagatellisering.</a:t>
                </a:r>
              </a:p>
              <a:p>
                <a:pPr defTabSz="955590">
                  <a:defRPr/>
                </a:pPr>
                <a:br>
                  <a:rPr lang="nb-NO" sz="1100" i="1" dirty="0">
                    <a:latin typeface="Cambria Math"/>
                  </a:rPr>
                </a:br>
                <a:r>
                  <a:rPr lang="nb-NO" sz="1100" i="0" dirty="0">
                    <a:latin typeface="Cambria Math"/>
                  </a:rPr>
                  <a:t>■</a:t>
                </a:r>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Kunnskap </a:t>
                </a:r>
                <a:r>
                  <a:rPr lang="nb-NO" sz="1100" dirty="0">
                    <a:latin typeface="Arial" panose="020B0604020202020204" pitchFamily="34" charset="0"/>
                    <a:cs typeface="Arial" panose="020B0604020202020204" pitchFamily="34" charset="0"/>
                  </a:rPr>
                  <a:t>gjør oss trygge på vår overbevisning og det vi tror på. Kunnskap gir oss frimodighet når vi forklarer og forsvarer vår overbevisning. Kunnskap er avgjørende for å kunne avsløre uholdbar retorikk og skjult manipulering, halvsannheter og hersketeknikker.</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i="0" dirty="0">
                    <a:latin typeface="Cambria Math"/>
                  </a:rPr>
                  <a:t>■</a:t>
                </a:r>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Kampen.</a:t>
                </a:r>
                <a:r>
                  <a:rPr lang="nb-NO" sz="1100" dirty="0">
                    <a:latin typeface="Arial" panose="020B0604020202020204" pitchFamily="34" charset="0"/>
                    <a:cs typeface="Arial" panose="020B0604020202020204" pitchFamily="34" charset="0"/>
                  </a:rPr>
                  <a:t> Vi tar på alvor at samlivsdebatten i kirke og samfunn er åndskamp på høyeste nivå, der Guds gode vilje blir angrepet og forvrengt. For kristne dreier det seg om forsvar, ikke angrep. Vi kan ikke trekke oss tilbake eller tilpasse oss ideologier og trender som angriper og undergraver Guds gode plan for ekteskapet, familien og barnet. Vi ønsker å være «tro mot sannheten i kjærlighet» (Ef 4,15) og å «ta til fange hver tanke under lydighet mot Kristus» (2 Kor 10,4-5).</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i="0" dirty="0">
                    <a:latin typeface="Cambria Math"/>
                  </a:rPr>
                  <a:t>■</a:t>
                </a:r>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Kraften.</a:t>
                </a:r>
                <a:r>
                  <a:rPr lang="nb-NO" sz="1100" dirty="0">
                    <a:latin typeface="Arial" panose="020B0604020202020204" pitchFamily="34" charset="0"/>
                    <a:cs typeface="Arial" panose="020B0604020202020204" pitchFamily="34" charset="0"/>
                  </a:rPr>
                  <a:t> Vi regner med Guds kraft når vi går på hans ord og løfte, og når vi eventuelt må betale en pris fordi vi er forpliktet på hans ord. Vi vet også at vi trenger hverandre – både i støtte og i forbønn. «Kraft» = «</a:t>
                </a:r>
                <a:r>
                  <a:rPr lang="nb-NO" sz="1100" dirty="0" err="1">
                    <a:latin typeface="Arial" panose="020B0604020202020204" pitchFamily="34" charset="0"/>
                    <a:cs typeface="Arial" panose="020B0604020202020204" pitchFamily="34" charset="0"/>
                  </a:rPr>
                  <a:t>dynamis</a:t>
                </a:r>
                <a:r>
                  <a:rPr lang="nb-NO" sz="1100" dirty="0">
                    <a:latin typeface="Arial" panose="020B0604020202020204" pitchFamily="34" charset="0"/>
                    <a:cs typeface="Arial" panose="020B0604020202020204" pitchFamily="34" charset="0"/>
                  </a:rPr>
                  <a:t>» på gresk. Dynamitt, dynamisk, dynamo. En dynamo illustrerer at vi får kraft når vi kommer i bevegelse, går i tro, ut av komfortsonen, i lydighet mot Guds ord. (</a:t>
                </a:r>
                <a:r>
                  <a:rPr lang="nb-NO" sz="1100" dirty="0" err="1">
                    <a:latin typeface="Arial" panose="020B0604020202020204" pitchFamily="34" charset="0"/>
                    <a:cs typeface="Arial" panose="020B0604020202020204" pitchFamily="34" charset="0"/>
                  </a:rPr>
                  <a:t>Jfr</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Apgj</a:t>
                </a:r>
                <a:r>
                  <a:rPr lang="nb-NO" sz="1100" dirty="0">
                    <a:latin typeface="Arial" panose="020B0604020202020204" pitchFamily="34" charset="0"/>
                    <a:cs typeface="Arial" panose="020B0604020202020204" pitchFamily="34" charset="0"/>
                  </a:rPr>
                  <a:t> 1,8) </a:t>
                </a:r>
                <a:endParaRPr lang="nb-NO" dirty="0"/>
              </a:p>
            </p:txBody>
          </p:sp>
        </mc:Fallback>
      </mc:AlternateContent>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12</a:t>
            </a:fld>
            <a:endParaRPr lang="nb-NO"/>
          </a:p>
        </p:txBody>
      </p:sp>
    </p:spTree>
    <p:extLst>
      <p:ext uri="{BB962C8B-B14F-4D97-AF65-F5344CB8AC3E}">
        <p14:creationId xmlns:p14="http://schemas.microsoft.com/office/powerpoint/2010/main" val="419515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ssholder for notater 2"/>
              <p:cNvSpPr>
                <a:spLocks noGrp="1"/>
              </p:cNvSpPr>
              <p:nvPr>
                <p:ph type="body" idx="1"/>
              </p:nvPr>
            </p:nvSpPr>
            <p:spPr>
              <a:xfrm>
                <a:off x="992664" y="3228898"/>
                <a:ext cx="7941310" cy="3914357"/>
              </a:xfrm>
            </p:spPr>
            <p:txBody>
              <a:bodyPr/>
              <a:lstStyle/>
              <a:p>
                <a:endParaRPr lang="nb-NO" dirty="0"/>
              </a:p>
            </p:txBody>
          </p:sp>
        </mc:Choice>
        <mc:Fallback xmlns="">
          <p:sp>
            <p:nvSpPr>
              <p:cNvPr id="3" name="Plassholder for notater 2"/>
              <p:cNvSpPr>
                <a:spLocks noGrp="1"/>
              </p:cNvSpPr>
              <p:nvPr>
                <p:ph type="body" idx="1"/>
              </p:nvPr>
            </p:nvSpPr>
            <p:spPr>
              <a:xfrm>
                <a:off x="992664" y="3228898"/>
                <a:ext cx="7941310" cy="3914357"/>
              </a:xfrm>
            </p:spPr>
            <p:txBody>
              <a:bodyPr/>
              <a:lstStyle/>
              <a:p>
                <a:r>
                  <a:rPr lang="nb-NO" sz="1100" dirty="0">
                    <a:latin typeface="Arial" panose="020B0604020202020204" pitchFamily="34" charset="0"/>
                    <a:cs typeface="Arial" panose="020B0604020202020204" pitchFamily="34" charset="0"/>
                  </a:rPr>
                  <a:t>Spørsmålene om kjønn og seksualitet, ekteskap og familie, foreldreskap og barn angår oss alle –  inkludert våre egne barn og barnebarn. Det er umulig å være nøytral. På stadig nye arenaer vil vi bli utfordret til å si hva vi mener, og begrunne hvorfor vi gjør det. </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dirty="0">
                    <a:latin typeface="Arial" panose="020B0604020202020204" pitchFamily="34" charset="0"/>
                    <a:cs typeface="Arial" panose="020B0604020202020204" pitchFamily="34" charset="0"/>
                  </a:rPr>
                  <a:t>Her er noen stikkord til motivasjon og bevisstgjøring:</a:t>
                </a:r>
                <a:br>
                  <a:rPr lang="nb-NO" sz="11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r>
                  <a:rPr lang="nb-NO" sz="1100" i="0" dirty="0">
                    <a:latin typeface="Cambria Math"/>
                  </a:rPr>
                  <a:t>■ </a:t>
                </a:r>
                <a:r>
                  <a:rPr lang="nb-NO" sz="1100" b="1" dirty="0"/>
                  <a:t>Kjærlighet</a:t>
                </a:r>
                <a:r>
                  <a:rPr lang="nb-NO" sz="1100" dirty="0"/>
                  <a:t> til Gud, til hans Ord og til hans skaperordninger, til barn og kommende generasjoner, til våre medmennesker og til samfunnet. Som kristne er vi </a:t>
                </a:r>
                <a:r>
                  <a:rPr lang="nb-NO" sz="1100" dirty="0">
                    <a:latin typeface="Arial" panose="020B0604020202020204" pitchFamily="34" charset="0"/>
                    <a:cs typeface="Arial" panose="020B0604020202020204" pitchFamily="34" charset="0"/>
                  </a:rPr>
                  <a:t>overbevist om at Gud vil alle menneskers beste. Hans vilje er god -- for oss og for alle mennesker! Hans vilje er ikke alltid enkel og populær, men den er alltid til vårt beste. </a:t>
                </a:r>
                <a:br>
                  <a:rPr lang="nb-NO" sz="1100" dirty="0">
                    <a:latin typeface="Arial" panose="020B0604020202020204" pitchFamily="34" charset="0"/>
                    <a:cs typeface="Arial" panose="020B0604020202020204" pitchFamily="34" charset="0"/>
                  </a:rPr>
                </a:br>
                <a:r>
                  <a:rPr lang="nb-NO" sz="1100" dirty="0"/>
                  <a:t>Vi ønsker at engasjementet vårt skal være preget av Guds kjærlighet som er utøst i våre hjerter (Rom 5,5) – også i møte med dem som er uenige med oss, og som kanskje lever på tvers av det vi mener er Guds vilje. Målet vårt: Å være «tro mot sannheten i kjærlighet» (Ef 4,15).</a:t>
                </a:r>
                <a:br>
                  <a:rPr lang="nb-NO" sz="1100" dirty="0"/>
                </a:br>
                <a:br>
                  <a:rPr lang="nb-NO" sz="1100" dirty="0"/>
                </a:br>
                <a:r>
                  <a:rPr lang="nb-NO" sz="1100" i="0" dirty="0">
                    <a:latin typeface="Cambria Math"/>
                  </a:rPr>
                  <a:t>■</a:t>
                </a:r>
                <a:r>
                  <a:rPr lang="nb-NO" sz="1100" dirty="0"/>
                  <a:t> </a:t>
                </a:r>
                <a:r>
                  <a:rPr lang="nb-NO" sz="1100" b="1" dirty="0"/>
                  <a:t>Kallet</a:t>
                </a:r>
                <a:r>
                  <a:rPr lang="nb-NO" sz="1100" dirty="0"/>
                  <a:t> fra Herren til å stole på, vitne om, forsvare og leve ut hans gode vilje. «Følg meg!» sier Jesus. Det gjelder på alle områder av livet.</a:t>
                </a:r>
                <a:br>
                  <a:rPr lang="nb-NO" sz="1100" dirty="0"/>
                </a:br>
                <a:br>
                  <a:rPr lang="nb-NO" sz="1100" dirty="0"/>
                </a:br>
                <a:r>
                  <a:rPr lang="nb-NO" sz="1100" i="0" dirty="0">
                    <a:latin typeface="Cambria Math"/>
                  </a:rPr>
                  <a:t>■</a:t>
                </a:r>
                <a:r>
                  <a:rPr lang="nb-NO" sz="1100" dirty="0"/>
                  <a:t> </a:t>
                </a:r>
                <a:r>
                  <a:rPr lang="nb-NO" sz="1100" b="1" dirty="0"/>
                  <a:t>Konsekvensene.</a:t>
                </a:r>
                <a:r>
                  <a:rPr lang="nb-NO" sz="1100" dirty="0"/>
                  <a:t> Vi innser at de negative ringvirkningene av å oppløse Guds bud og skaperordninger vil bli omfattende på mange plan i samfunnet. Vi avviser og prøver å avsløre overfladiskhet og bagatellisering.</a:t>
                </a:r>
              </a:p>
              <a:p>
                <a:pPr defTabSz="955590">
                  <a:defRPr/>
                </a:pPr>
                <a:br>
                  <a:rPr lang="nb-NO" sz="1100" i="1" dirty="0">
                    <a:latin typeface="Cambria Math"/>
                  </a:rPr>
                </a:br>
                <a:r>
                  <a:rPr lang="nb-NO" sz="1100" i="0" dirty="0">
                    <a:latin typeface="Cambria Math"/>
                  </a:rPr>
                  <a:t>■</a:t>
                </a:r>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Kunnskap </a:t>
                </a:r>
                <a:r>
                  <a:rPr lang="nb-NO" sz="1100" dirty="0">
                    <a:latin typeface="Arial" panose="020B0604020202020204" pitchFamily="34" charset="0"/>
                    <a:cs typeface="Arial" panose="020B0604020202020204" pitchFamily="34" charset="0"/>
                  </a:rPr>
                  <a:t>gjør oss trygge på vår overbevisning og det vi tror på. Kunnskap gir oss frimodighet når vi forklarer og forsvarer vår overbevisning. Kunnskap er avgjørende for å kunne avsløre uholdbar retorikk og skjult manipulering, halvsannheter og hersketeknikker.</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i="0" dirty="0">
                    <a:latin typeface="Cambria Math"/>
                  </a:rPr>
                  <a:t>■</a:t>
                </a:r>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Kampen.</a:t>
                </a:r>
                <a:r>
                  <a:rPr lang="nb-NO" sz="1100" dirty="0">
                    <a:latin typeface="Arial" panose="020B0604020202020204" pitchFamily="34" charset="0"/>
                    <a:cs typeface="Arial" panose="020B0604020202020204" pitchFamily="34" charset="0"/>
                  </a:rPr>
                  <a:t> Vi tar på alvor at samlivsdebatten i kirke og samfunn er åndskamp på høyeste nivå, der Guds gode vilje blir angrepet og forvrengt. For kristne dreier det seg om forsvar, ikke angrep. Vi kan ikke trekke oss tilbake eller tilpasse oss ideologier og trender som angriper og undergraver Guds gode plan for ekteskapet, familien og barnet. Vi ønsker å være «tro mot sannheten i kjærlighet» (Ef 4,15) og å «ta til fange hver tanke under lydighet mot Kristus» (2 Kor 10,4-5).</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i="0" dirty="0">
                    <a:latin typeface="Cambria Math"/>
                  </a:rPr>
                  <a:t>■</a:t>
                </a:r>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Kraften.</a:t>
                </a:r>
                <a:r>
                  <a:rPr lang="nb-NO" sz="1100" dirty="0">
                    <a:latin typeface="Arial" panose="020B0604020202020204" pitchFamily="34" charset="0"/>
                    <a:cs typeface="Arial" panose="020B0604020202020204" pitchFamily="34" charset="0"/>
                  </a:rPr>
                  <a:t> Vi regner med Guds kraft når vi går på hans ord og løfte, og når vi eventuelt må betale en pris fordi vi er forpliktet på hans ord. Vi vet også at vi trenger hverandre – både i støtte og i forbønn. «Kraft» = «</a:t>
                </a:r>
                <a:r>
                  <a:rPr lang="nb-NO" sz="1100" dirty="0" err="1">
                    <a:latin typeface="Arial" panose="020B0604020202020204" pitchFamily="34" charset="0"/>
                    <a:cs typeface="Arial" panose="020B0604020202020204" pitchFamily="34" charset="0"/>
                  </a:rPr>
                  <a:t>dynamis</a:t>
                </a:r>
                <a:r>
                  <a:rPr lang="nb-NO" sz="1100" dirty="0">
                    <a:latin typeface="Arial" panose="020B0604020202020204" pitchFamily="34" charset="0"/>
                    <a:cs typeface="Arial" panose="020B0604020202020204" pitchFamily="34" charset="0"/>
                  </a:rPr>
                  <a:t>» på gresk. Dynamitt, dynamisk, dynamo. En dynamo illustrerer at vi får kraft når vi kommer i bevegelse, går i tro, ut av komfortsonen, i lydighet mot Guds ord. (</a:t>
                </a:r>
                <a:r>
                  <a:rPr lang="nb-NO" sz="1100" dirty="0" err="1">
                    <a:latin typeface="Arial" panose="020B0604020202020204" pitchFamily="34" charset="0"/>
                    <a:cs typeface="Arial" panose="020B0604020202020204" pitchFamily="34" charset="0"/>
                  </a:rPr>
                  <a:t>Jfr</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Apgj</a:t>
                </a:r>
                <a:r>
                  <a:rPr lang="nb-NO" sz="1100" dirty="0">
                    <a:latin typeface="Arial" panose="020B0604020202020204" pitchFamily="34" charset="0"/>
                    <a:cs typeface="Arial" panose="020B0604020202020204" pitchFamily="34" charset="0"/>
                  </a:rPr>
                  <a:t> 1,8) </a:t>
                </a:r>
                <a:endParaRPr lang="nb-NO" dirty="0"/>
              </a:p>
            </p:txBody>
          </p:sp>
        </mc:Fallback>
      </mc:AlternateContent>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13</a:t>
            </a:fld>
            <a:endParaRPr lang="nb-NO"/>
          </a:p>
        </p:txBody>
      </p:sp>
    </p:spTree>
    <p:extLst>
      <p:ext uri="{BB962C8B-B14F-4D97-AF65-F5344CB8AC3E}">
        <p14:creationId xmlns:p14="http://schemas.microsoft.com/office/powerpoint/2010/main" val="188860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29906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6FEB7B3-C659-4ABF-9BBC-24DDFA43AE68}" type="datetimeFigureOut">
              <a:rPr lang="nb-NO" smtClean="0"/>
              <a:t>11.12.2023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80139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6FEB7B3-C659-4ABF-9BBC-24DDFA43AE68}" type="datetimeFigureOut">
              <a:rPr lang="nb-NO" smtClean="0"/>
              <a:t>11.12.2023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7661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6FEB7B3-C659-4ABF-9BBC-24DDFA43AE68}" type="datetimeFigureOut">
              <a:rPr lang="nb-NO" smtClean="0"/>
              <a:t>11.12.2023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402441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6FEB7B3-C659-4ABF-9BBC-24DDFA43AE68}" type="datetimeFigureOut">
              <a:rPr lang="nb-NO" smtClean="0"/>
              <a:t>11.12.2023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65337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B6FEB7B3-C659-4ABF-9BBC-24DDFA43AE68}" type="datetimeFigureOut">
              <a:rPr lang="nb-NO" smtClean="0"/>
              <a:t>11.12.2023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139767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6FEB7B3-C659-4ABF-9BBC-24DDFA43AE68}" type="datetimeFigureOut">
              <a:rPr lang="nb-NO" smtClean="0"/>
              <a:t>11.12.2023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00361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6FEB7B3-C659-4ABF-9BBC-24DDFA43AE68}" type="datetimeFigureOut">
              <a:rPr lang="nb-NO" smtClean="0"/>
              <a:t>11.12.2023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73881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6FEB7B3-C659-4ABF-9BBC-24DDFA43AE68}" type="datetimeFigureOut">
              <a:rPr lang="nb-NO" smtClean="0"/>
              <a:t>11.12.2023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173475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6FEB7B3-C659-4ABF-9BBC-24DDFA43AE68}" type="datetimeFigureOut">
              <a:rPr lang="nb-NO" smtClean="0"/>
              <a:t>11.12.2023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27762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6FEB7B3-C659-4ABF-9BBC-24DDFA43AE68}" type="datetimeFigureOut">
              <a:rPr lang="nb-NO" smtClean="0"/>
              <a:t>11.12.2023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222997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6FEB7B3-C659-4ABF-9BBC-24DDFA43AE68}" type="datetimeFigureOut">
              <a:rPr lang="nb-NO" smtClean="0"/>
              <a:t>11.12.2023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172374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9000">
              <a:srgbClr val="D4DEFF">
                <a:lumMod val="0"/>
                <a:lumOff val="100000"/>
                <a:alpha val="27000"/>
              </a:srgbClr>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EB7B3-C659-4ABF-9BBC-24DDFA43AE68}" type="datetimeFigureOut">
              <a:rPr lang="nb-NO" smtClean="0"/>
              <a:t>11.12.2023</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8D93A-1EA3-4EB8-BE8B-696F500D9A4D}" type="slidenum">
              <a:rPr lang="nb-NO" smtClean="0"/>
              <a:t>‹#›</a:t>
            </a:fld>
            <a:endParaRPr lang="nb-NO"/>
          </a:p>
        </p:txBody>
      </p:sp>
    </p:spTree>
    <p:extLst>
      <p:ext uri="{BB962C8B-B14F-4D97-AF65-F5344CB8AC3E}">
        <p14:creationId xmlns:p14="http://schemas.microsoft.com/office/powerpoint/2010/main" val="26172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morfarbarn.no/"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orfarbarn.n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www.livingout.org/" TargetMode="External"/><Relationship Id="rId3" Type="http://schemas.openxmlformats.org/officeDocument/2006/relationships/hyperlink" Target="http://www.thegospelcoalition.org/" TargetMode="External"/><Relationship Id="rId7" Type="http://schemas.openxmlformats.org/officeDocument/2006/relationships/hyperlink" Target="http://www.christianbook.com/" TargetMode="External"/><Relationship Id="rId12" Type="http://schemas.openxmlformats.org/officeDocument/2006/relationships/hyperlink" Target="http://www.familylogo.org/" TargetMode="External"/><Relationship Id="rId2" Type="http://schemas.openxmlformats.org/officeDocument/2006/relationships/hyperlink" Target="http://www.centerforfaith.com/" TargetMode="External"/><Relationship Id="rId1" Type="http://schemas.openxmlformats.org/officeDocument/2006/relationships/slideLayout" Target="../slideLayouts/slideLayout7.xml"/><Relationship Id="rId6" Type="http://schemas.openxmlformats.org/officeDocument/2006/relationships/hyperlink" Target="http://www.samlivsbanken.no/gode-boker" TargetMode="External"/><Relationship Id="rId11" Type="http://schemas.openxmlformats.org/officeDocument/2006/relationships/hyperlink" Target="http://www.transinfo.no/tema/nyttige-nettsteder" TargetMode="External"/><Relationship Id="rId5" Type="http://schemas.openxmlformats.org/officeDocument/2006/relationships/hyperlink" Target="http://www.thepublicdiscourse.com/" TargetMode="External"/><Relationship Id="rId10" Type="http://schemas.openxmlformats.org/officeDocument/2006/relationships/hyperlink" Target="http://www.genspect.org/" TargetMode="External"/><Relationship Id="rId4" Type="http://schemas.openxmlformats.org/officeDocument/2006/relationships/hyperlink" Target="http://www.robgagnon.net/" TargetMode="External"/><Relationship Id="rId9" Type="http://schemas.openxmlformats.org/officeDocument/2006/relationships/hyperlink" Target="http://www.transgendertrend.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31540" y="188640"/>
            <a:ext cx="8280920" cy="2539157"/>
          </a:xfrm>
          <a:prstGeom prst="rect">
            <a:avLst/>
          </a:prstGeom>
          <a:noFill/>
        </p:spPr>
        <p:txBody>
          <a:bodyPr wrap="square" rtlCol="0">
            <a:spAutoFit/>
          </a:bodyPr>
          <a:lstStyle/>
          <a:p>
            <a:pPr algn="ctr"/>
            <a:endParaRPr lang="nb-NO" sz="700" dirty="0">
              <a:latin typeface="Berlin Sans FB Demi" panose="020E0802020502020306" pitchFamily="34" charset="0"/>
            </a:endParaRPr>
          </a:p>
          <a:p>
            <a:pPr algn="ctr"/>
            <a:r>
              <a:rPr lang="nb-NO" sz="5400" dirty="0" err="1">
                <a:solidFill>
                  <a:srgbClr val="7030A0"/>
                </a:solidFill>
                <a:latin typeface="Arial Black" panose="020B0A04020102020204" pitchFamily="34" charset="0"/>
              </a:rPr>
              <a:t>Discipleship</a:t>
            </a:r>
            <a:r>
              <a:rPr lang="nb-NO" sz="3600" dirty="0">
                <a:solidFill>
                  <a:srgbClr val="7030A0"/>
                </a:solidFill>
                <a:latin typeface="Arial Black" panose="020B0A04020102020204" pitchFamily="34" charset="0"/>
              </a:rPr>
              <a:t> </a:t>
            </a:r>
            <a:br>
              <a:rPr lang="nb-NO" sz="3600" dirty="0">
                <a:solidFill>
                  <a:srgbClr val="7030A0"/>
                </a:solidFill>
                <a:latin typeface="Arial Black" panose="020B0A04020102020204" pitchFamily="34" charset="0"/>
              </a:rPr>
            </a:br>
            <a:r>
              <a:rPr lang="nb-NO" sz="3600" dirty="0">
                <a:solidFill>
                  <a:srgbClr val="7030A0"/>
                </a:solidFill>
                <a:latin typeface="Arial Black" panose="020B0A04020102020204" pitchFamily="34" charset="0"/>
              </a:rPr>
              <a:t>in a </a:t>
            </a:r>
            <a:r>
              <a:rPr lang="nb-NO" sz="3600" dirty="0" err="1">
                <a:solidFill>
                  <a:srgbClr val="7030A0"/>
                </a:solidFill>
                <a:latin typeface="Arial Black" panose="020B0A04020102020204" pitchFamily="34" charset="0"/>
              </a:rPr>
              <a:t>Gender-Confused</a:t>
            </a:r>
            <a:r>
              <a:rPr lang="nb-NO" sz="3600" dirty="0">
                <a:solidFill>
                  <a:srgbClr val="7030A0"/>
                </a:solidFill>
                <a:latin typeface="Arial Black" panose="020B0A04020102020204" pitchFamily="34" charset="0"/>
              </a:rPr>
              <a:t> </a:t>
            </a:r>
            <a:r>
              <a:rPr lang="nb-NO" sz="3600" dirty="0" err="1">
                <a:solidFill>
                  <a:srgbClr val="7030A0"/>
                </a:solidFill>
                <a:latin typeface="Arial Black" panose="020B0A04020102020204" pitchFamily="34" charset="0"/>
              </a:rPr>
              <a:t>Culture</a:t>
            </a:r>
            <a:endParaRPr lang="nb-NO" sz="3600" dirty="0">
              <a:solidFill>
                <a:srgbClr val="7030A0"/>
              </a:solidFill>
              <a:latin typeface="Arial Black" panose="020B0A04020102020204" pitchFamily="34" charset="0"/>
            </a:endParaRPr>
          </a:p>
          <a:p>
            <a:pPr algn="ctr"/>
            <a:br>
              <a:rPr lang="nb-NO" sz="600" b="1" dirty="0">
                <a:latin typeface="Arial" panose="020B0604020202020204" pitchFamily="34" charset="0"/>
                <a:cs typeface="Arial" panose="020B0604020202020204" pitchFamily="34" charset="0"/>
              </a:rPr>
            </a:br>
            <a:r>
              <a:rPr lang="nb-NO" sz="2800" b="1" dirty="0">
                <a:latin typeface="Arial" panose="020B0604020202020204" pitchFamily="34" charset="0"/>
                <a:cs typeface="Arial" panose="020B0604020202020204" pitchFamily="34" charset="0"/>
              </a:rPr>
              <a:t>Sex and </a:t>
            </a:r>
            <a:r>
              <a:rPr lang="nb-NO" sz="2800" b="1" dirty="0" err="1">
                <a:latin typeface="Arial" panose="020B0604020202020204" pitchFamily="34" charset="0"/>
                <a:cs typeface="Arial" panose="020B0604020202020204" pitchFamily="34" charset="0"/>
              </a:rPr>
              <a:t>gender</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marriage</a:t>
            </a:r>
            <a:r>
              <a:rPr lang="nb-NO" sz="2800" b="1" dirty="0">
                <a:latin typeface="Arial" panose="020B0604020202020204" pitchFamily="34" charset="0"/>
                <a:cs typeface="Arial" panose="020B0604020202020204" pitchFamily="34" charset="0"/>
              </a:rPr>
              <a:t> and </a:t>
            </a:r>
            <a:r>
              <a:rPr lang="nb-NO" sz="2800" b="1" dirty="0" err="1">
                <a:latin typeface="Arial" panose="020B0604020202020204" pitchFamily="34" charset="0"/>
                <a:cs typeface="Arial" panose="020B0604020202020204" pitchFamily="34" charset="0"/>
              </a:rPr>
              <a:t>family</a:t>
            </a:r>
            <a:r>
              <a:rPr lang="nb-NO" sz="2800" b="1" dirty="0">
                <a:latin typeface="Arial" panose="020B0604020202020204" pitchFamily="34" charset="0"/>
                <a:cs typeface="Arial" panose="020B0604020202020204" pitchFamily="34" charset="0"/>
              </a:rPr>
              <a:t>, </a:t>
            </a:r>
            <a:br>
              <a:rPr lang="nb-NO" sz="2800" b="1" dirty="0">
                <a:latin typeface="Arial" panose="020B0604020202020204" pitchFamily="34" charset="0"/>
                <a:cs typeface="Arial" panose="020B0604020202020204" pitchFamily="34" charset="0"/>
              </a:rPr>
            </a:br>
            <a:r>
              <a:rPr lang="nb-NO" sz="2800" b="1" dirty="0" err="1">
                <a:latin typeface="Arial" panose="020B0604020202020204" pitchFamily="34" charset="0"/>
                <a:cs typeface="Arial" panose="020B0604020202020204" pitchFamily="34" charset="0"/>
              </a:rPr>
              <a:t>children</a:t>
            </a:r>
            <a:r>
              <a:rPr lang="nb-NO" sz="2800" b="1" dirty="0">
                <a:latin typeface="Arial" panose="020B0604020202020204" pitchFamily="34" charset="0"/>
                <a:cs typeface="Arial" panose="020B0604020202020204" pitchFamily="34" charset="0"/>
              </a:rPr>
              <a:t> and </a:t>
            </a:r>
            <a:r>
              <a:rPr lang="nb-NO" sz="2800" b="1" dirty="0" err="1">
                <a:latin typeface="Arial" panose="020B0604020202020204" pitchFamily="34" charset="0"/>
                <a:cs typeface="Arial" panose="020B0604020202020204" pitchFamily="34" charset="0"/>
              </a:rPr>
              <a:t>the</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Bible</a:t>
            </a:r>
            <a:r>
              <a:rPr lang="nb-NO" sz="2800" b="1" dirty="0">
                <a:latin typeface="Arial" panose="020B0604020202020204" pitchFamily="34" charset="0"/>
                <a:cs typeface="Arial" panose="020B0604020202020204" pitchFamily="34" charset="0"/>
              </a:rPr>
              <a:t> – in a time like </a:t>
            </a:r>
            <a:r>
              <a:rPr lang="nb-NO" sz="2800" b="1" dirty="0" err="1">
                <a:latin typeface="Arial" panose="020B0604020202020204" pitchFamily="34" charset="0"/>
                <a:cs typeface="Arial" panose="020B0604020202020204" pitchFamily="34" charset="0"/>
              </a:rPr>
              <a:t>this</a:t>
            </a:r>
            <a:endParaRPr lang="nb-NO" sz="2800" b="1" dirty="0">
              <a:latin typeface="Arial" panose="020B0604020202020204" pitchFamily="34" charset="0"/>
              <a:cs typeface="Arial" panose="020B0604020202020204" pitchFamily="34" charset="0"/>
            </a:endParaRPr>
          </a:p>
        </p:txBody>
      </p:sp>
      <p:pic>
        <p:nvPicPr>
          <p:cNvPr id="1028" name="Picture 4" descr="Image result for T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3528" y="2775581"/>
            <a:ext cx="2276943" cy="1517515"/>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C29D3583-C373-F136-D791-625D0C105A32}"/>
              </a:ext>
            </a:extLst>
          </p:cNvPr>
          <p:cNvSpPr txBox="1"/>
          <p:nvPr/>
        </p:nvSpPr>
        <p:spPr>
          <a:xfrm>
            <a:off x="1259632" y="4304417"/>
            <a:ext cx="6696744" cy="2292935"/>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                 Resources from Norway</a:t>
            </a:r>
            <a:br>
              <a:rPr lang="nb-NO" sz="2400" b="1" dirty="0">
                <a:latin typeface="Arial" panose="020B0604020202020204" pitchFamily="34" charset="0"/>
                <a:cs typeface="Arial" panose="020B0604020202020204" pitchFamily="34" charset="0"/>
              </a:rPr>
            </a:br>
            <a:endParaRPr lang="nb-NO" sz="1000" b="1"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 50 PowerPoint slides </a:t>
            </a:r>
            <a:r>
              <a:rPr lang="nb-NO" sz="2000" dirty="0" err="1">
                <a:latin typeface="Arial" panose="020B0604020202020204" pitchFamily="34" charset="0"/>
                <a:cs typeface="Arial" panose="020B0604020202020204" pitchFamily="34" charset="0"/>
              </a:rPr>
              <a:t>ready</a:t>
            </a:r>
            <a:r>
              <a:rPr lang="nb-NO" sz="2000" dirty="0">
                <a:latin typeface="Arial" panose="020B0604020202020204" pitchFamily="34" charset="0"/>
                <a:cs typeface="Arial" panose="020B0604020202020204" pitchFamily="34" charset="0"/>
              </a:rPr>
              <a:t> for </a:t>
            </a:r>
            <a:r>
              <a:rPr lang="nb-NO" sz="2000" dirty="0" err="1">
                <a:latin typeface="Arial" panose="020B0604020202020204" pitchFamily="34" charset="0"/>
                <a:cs typeface="Arial" panose="020B0604020202020204" pitchFamily="34" charset="0"/>
              </a:rPr>
              <a:t>use</a:t>
            </a:r>
            <a:endParaRPr lang="nb-NO"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Extensive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background</a:t>
            </a:r>
            <a:r>
              <a:rPr lang="nb-NO" sz="2000" dirty="0">
                <a:latin typeface="Arial" panose="020B0604020202020204" pitchFamily="34" charset="0"/>
                <a:cs typeface="Arial" panose="020B0604020202020204" pitchFamily="34" charset="0"/>
              </a:rPr>
              <a:t> notes to </a:t>
            </a:r>
            <a:r>
              <a:rPr lang="nb-NO" sz="2000" dirty="0" err="1">
                <a:latin typeface="Arial" panose="020B0604020202020204" pitchFamily="34" charset="0"/>
                <a:cs typeface="Arial" panose="020B0604020202020204" pitchFamily="34" charset="0"/>
              </a:rPr>
              <a:t>many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of</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the</a:t>
            </a:r>
            <a:r>
              <a:rPr lang="nb-NO" sz="2000" dirty="0">
                <a:latin typeface="Arial" panose="020B0604020202020204" pitchFamily="34" charset="0"/>
                <a:cs typeface="Arial" panose="020B0604020202020204" pitchFamily="34" charset="0"/>
              </a:rPr>
              <a:t> slides</a:t>
            </a:r>
          </a:p>
          <a:p>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Eight</a:t>
            </a:r>
            <a:r>
              <a:rPr lang="nb-NO" sz="2000" dirty="0">
                <a:latin typeface="Arial" panose="020B0604020202020204" pitchFamily="34" charset="0"/>
                <a:cs typeface="Arial" panose="020B0604020202020204" pitchFamily="34" charset="0"/>
              </a:rPr>
              <a:t> 1-page </a:t>
            </a:r>
            <a:r>
              <a:rPr lang="nb-NO" sz="2000" dirty="0" err="1">
                <a:latin typeface="Arial" panose="020B0604020202020204" pitchFamily="34" charset="0"/>
                <a:cs typeface="Arial" panose="020B0604020202020204" pitchFamily="34" charset="0"/>
              </a:rPr>
              <a:t>resource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sheets</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with</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discussion</a:t>
            </a:r>
            <a:r>
              <a:rPr lang="nb-NO" sz="2000" dirty="0">
                <a:latin typeface="Arial" panose="020B0604020202020204" pitchFamily="34" charset="0"/>
                <a:cs typeface="Arial" panose="020B0604020202020204" pitchFamily="34" charset="0"/>
              </a:rPr>
              <a:t> questions</a:t>
            </a:r>
          </a:p>
          <a:p>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Free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comprehensive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totally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flexible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no</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restrictions</a:t>
            </a:r>
            <a:br>
              <a:rPr lang="nb-NO" sz="20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r>
              <a:rPr lang="nb-NO" b="1" dirty="0">
                <a:solidFill>
                  <a:schemeClr val="bg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nb-NO" dirty="0"/>
          </a:p>
        </p:txBody>
      </p:sp>
      <p:sp>
        <p:nvSpPr>
          <p:cNvPr id="5" name="TekstSylinder 4">
            <a:extLst>
              <a:ext uri="{FF2B5EF4-FFF2-40B4-BE49-F238E27FC236}">
                <a16:creationId xmlns:a16="http://schemas.microsoft.com/office/drawing/2014/main" id="{0F11DD25-F533-C7E5-E1FB-F77AF5BC9674}"/>
              </a:ext>
            </a:extLst>
          </p:cNvPr>
          <p:cNvSpPr txBox="1"/>
          <p:nvPr/>
        </p:nvSpPr>
        <p:spPr>
          <a:xfrm>
            <a:off x="1619672" y="6228020"/>
            <a:ext cx="6480720" cy="369332"/>
          </a:xfrm>
          <a:prstGeom prst="rect">
            <a:avLst/>
          </a:prstGeom>
          <a:noFill/>
        </p:spPr>
        <p:txBody>
          <a:bodyPr wrap="square" rtlCol="0">
            <a:spAutoFit/>
          </a:bodyPr>
          <a:lstStyle/>
          <a:p>
            <a:r>
              <a:rPr lang="nb-NO"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www.MorFarBarn.no</a:t>
            </a:r>
            <a:r>
              <a:rPr lang="nb-NO" b="1"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in </a:t>
            </a:r>
            <a:r>
              <a:rPr lang="nb-NO" dirty="0" err="1">
                <a:latin typeface="Arial" panose="020B0604020202020204" pitchFamily="34" charset="0"/>
                <a:cs typeface="Arial" panose="020B0604020202020204" pitchFamily="34" charset="0"/>
              </a:rPr>
              <a:t>the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menu</a:t>
            </a:r>
            <a:r>
              <a:rPr lang="nb-NO" dirty="0">
                <a:latin typeface="Arial" panose="020B0604020202020204" pitchFamily="34" charset="0"/>
                <a:cs typeface="Arial" panose="020B0604020202020204" pitchFamily="34" charset="0"/>
              </a:rPr>
              <a:t> </a:t>
            </a:r>
            <a:r>
              <a:rPr lang="nb-NO" i="1" dirty="0">
                <a:latin typeface="Arial" panose="020B0604020202020204" pitchFamily="34" charset="0"/>
                <a:cs typeface="Arial" panose="020B0604020202020204" pitchFamily="34" charset="0"/>
              </a:rPr>
              <a:t>Resources in English</a:t>
            </a:r>
            <a:endParaRPr lang="nb-NO" dirty="0"/>
          </a:p>
        </p:txBody>
      </p:sp>
    </p:spTree>
    <p:extLst>
      <p:ext uri="{BB962C8B-B14F-4D97-AF65-F5344CB8AC3E}">
        <p14:creationId xmlns:p14="http://schemas.microsoft.com/office/powerpoint/2010/main" val="418613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BD38141-A7BB-47F1-B5E1-56A10655C25F}"/>
              </a:ext>
            </a:extLst>
          </p:cNvPr>
          <p:cNvSpPr txBox="1"/>
          <p:nvPr/>
        </p:nvSpPr>
        <p:spPr>
          <a:xfrm>
            <a:off x="467544" y="476672"/>
            <a:ext cx="8208912" cy="5724644"/>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cs typeface="Arial" panose="020B0604020202020204" pitchFamily="34" charset="0"/>
              </a:rPr>
              <a:t>A </a:t>
            </a:r>
            <a:r>
              <a:rPr lang="nb-NO" sz="4000" dirty="0" err="1">
                <a:solidFill>
                  <a:srgbClr val="7030A0"/>
                </a:solidFill>
                <a:latin typeface="Arial Black" panose="020B0A04020102020204" pitchFamily="34" charset="0"/>
                <a:cs typeface="Arial" panose="020B0604020202020204" pitchFamily="34" charset="0"/>
              </a:rPr>
              <a:t>central</a:t>
            </a:r>
            <a:r>
              <a:rPr lang="nb-NO" sz="4000" dirty="0">
                <a:solidFill>
                  <a:srgbClr val="7030A0"/>
                </a:solidFill>
                <a:latin typeface="Arial Black" panose="020B0A04020102020204" pitchFamily="34" charset="0"/>
                <a:cs typeface="Arial" panose="020B0604020202020204" pitchFamily="34" charset="0"/>
              </a:rPr>
              <a:t> </a:t>
            </a:r>
            <a:r>
              <a:rPr lang="nb-NO" sz="4000" dirty="0" err="1">
                <a:solidFill>
                  <a:srgbClr val="7030A0"/>
                </a:solidFill>
                <a:latin typeface="Arial Black" panose="020B0A04020102020204" pitchFamily="34" charset="0"/>
                <a:cs typeface="Arial" panose="020B0604020202020204" pitchFamily="34" charset="0"/>
              </a:rPr>
              <a:t>message</a:t>
            </a:r>
            <a:r>
              <a:rPr lang="nb-NO" sz="4000" dirty="0">
                <a:solidFill>
                  <a:srgbClr val="7030A0"/>
                </a:solidFill>
                <a:latin typeface="Arial Black" panose="020B0A04020102020204" pitchFamily="34" charset="0"/>
                <a:cs typeface="Arial" panose="020B0604020202020204" pitchFamily="34" charset="0"/>
              </a:rPr>
              <a:t> from </a:t>
            </a:r>
            <a:r>
              <a:rPr lang="nb-NO" sz="4000" dirty="0" err="1">
                <a:solidFill>
                  <a:srgbClr val="7030A0"/>
                </a:solidFill>
                <a:latin typeface="Arial Black" panose="020B0A04020102020204" pitchFamily="34" charset="0"/>
                <a:cs typeface="Arial" panose="020B0604020202020204" pitchFamily="34" charset="0"/>
              </a:rPr>
              <a:t>Postmodernism</a:t>
            </a:r>
            <a:endParaRPr lang="nb-NO" sz="4000" dirty="0">
              <a:solidFill>
                <a:srgbClr val="7030A0"/>
              </a:solidFill>
              <a:latin typeface="Arial Black" panose="020B0A04020102020204" pitchFamily="34" charset="0"/>
              <a:cs typeface="Arial" panose="020B0604020202020204" pitchFamily="34" charset="0"/>
            </a:endParaRPr>
          </a:p>
          <a:p>
            <a:pPr algn="ctr"/>
            <a:r>
              <a:rPr lang="nb-NO" sz="4000" dirty="0">
                <a:solidFill>
                  <a:srgbClr val="7030A0"/>
                </a:solidFill>
                <a:latin typeface="Arial Black" panose="020B0A04020102020204" pitchFamily="34" charset="0"/>
                <a:cs typeface="Arial" panose="020B0604020202020204" pitchFamily="34" charset="0"/>
              </a:rPr>
              <a:t>and </a:t>
            </a:r>
            <a:r>
              <a:rPr lang="nb-NO" sz="4000" dirty="0" err="1">
                <a:solidFill>
                  <a:srgbClr val="7030A0"/>
                </a:solidFill>
                <a:latin typeface="Arial Black" panose="020B0A04020102020204" pitchFamily="34" charset="0"/>
                <a:cs typeface="Arial" panose="020B0604020202020204" pitchFamily="34" charset="0"/>
              </a:rPr>
              <a:t>Pride</a:t>
            </a:r>
            <a:r>
              <a:rPr lang="nb-NO" sz="4000" dirty="0">
                <a:solidFill>
                  <a:srgbClr val="7030A0"/>
                </a:solidFill>
                <a:latin typeface="Arial Black" panose="020B0A04020102020204" pitchFamily="34" charset="0"/>
                <a:cs typeface="Arial" panose="020B0604020202020204" pitchFamily="34" charset="0"/>
              </a:rPr>
              <a:t> </a:t>
            </a:r>
            <a:r>
              <a:rPr lang="nb-NO" sz="4000" dirty="0" err="1">
                <a:solidFill>
                  <a:srgbClr val="7030A0"/>
                </a:solidFill>
                <a:latin typeface="Arial Black" panose="020B0A04020102020204" pitchFamily="34" charset="0"/>
                <a:cs typeface="Arial" panose="020B0604020202020204" pitchFamily="34" charset="0"/>
              </a:rPr>
              <a:t>ideology</a:t>
            </a:r>
            <a:br>
              <a:rPr lang="nb-NO" sz="4000" dirty="0">
                <a:solidFill>
                  <a:srgbClr val="7030A0"/>
                </a:solidFill>
                <a:latin typeface="Arial Black" panose="020B0A04020102020204" pitchFamily="34" charset="0"/>
                <a:cs typeface="Arial" panose="020B0604020202020204" pitchFamily="34" charset="0"/>
              </a:rPr>
            </a:br>
            <a:br>
              <a:rPr lang="nb-NO" sz="2400" b="1" dirty="0">
                <a:latin typeface="Arial" panose="020B0604020202020204" pitchFamily="34" charset="0"/>
                <a:cs typeface="Arial" panose="020B0604020202020204" pitchFamily="34" charset="0"/>
              </a:rPr>
            </a:br>
            <a:r>
              <a:rPr lang="nb-NO" sz="2800" b="1" dirty="0">
                <a:latin typeface="Arial" panose="020B0604020202020204" pitchFamily="34" charset="0"/>
                <a:cs typeface="Arial" panose="020B0604020202020204" pitchFamily="34" charset="0"/>
              </a:rPr>
              <a:t>Not: </a:t>
            </a:r>
          </a:p>
          <a:p>
            <a:pPr algn="ctr"/>
            <a:r>
              <a:rPr lang="nb-NO" sz="2800" b="1" dirty="0">
                <a:latin typeface="Arial" panose="020B0604020202020204" pitchFamily="34" charset="0"/>
                <a:cs typeface="Arial" panose="020B0604020202020204" pitchFamily="34" charset="0"/>
              </a:rPr>
              <a:t>‘The </a:t>
            </a:r>
            <a:r>
              <a:rPr lang="nb-NO" sz="2800" b="1" dirty="0" err="1">
                <a:latin typeface="Arial" panose="020B0604020202020204" pitchFamily="34" charset="0"/>
                <a:cs typeface="Arial" panose="020B0604020202020204" pitchFamily="34" charset="0"/>
              </a:rPr>
              <a:t>truth</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will</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set</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you</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free</a:t>
            </a:r>
            <a:r>
              <a:rPr lang="nb-NO" sz="2800" b="1" dirty="0">
                <a:latin typeface="Arial" panose="020B0604020202020204" pitchFamily="34" charset="0"/>
                <a:cs typeface="Arial" panose="020B0604020202020204" pitchFamily="34" charset="0"/>
              </a:rPr>
              <a:t>.’</a:t>
            </a:r>
          </a:p>
          <a:p>
            <a:pPr algn="ctr"/>
            <a:endParaRPr lang="nb-NO" b="1" dirty="0">
              <a:latin typeface="Arial" panose="020B0604020202020204" pitchFamily="34" charset="0"/>
              <a:cs typeface="Arial" panose="020B0604020202020204" pitchFamily="34" charset="0"/>
            </a:endParaRPr>
          </a:p>
          <a:p>
            <a:pPr algn="ctr"/>
            <a:r>
              <a:rPr lang="nb-NO" sz="2800" b="1" dirty="0" err="1">
                <a:latin typeface="Arial" panose="020B0604020202020204" pitchFamily="34" charset="0"/>
                <a:cs typeface="Arial" panose="020B0604020202020204" pitchFamily="34" charset="0"/>
              </a:rPr>
              <a:t>But</a:t>
            </a:r>
            <a:r>
              <a:rPr lang="nb-NO" sz="2800" b="1" dirty="0">
                <a:latin typeface="Arial" panose="020B0604020202020204" pitchFamily="34" charset="0"/>
                <a:cs typeface="Arial" panose="020B0604020202020204" pitchFamily="34" charset="0"/>
              </a:rPr>
              <a:t>:</a:t>
            </a:r>
          </a:p>
          <a:p>
            <a:pPr algn="ctr"/>
            <a:r>
              <a:rPr lang="nb-NO" sz="3600" b="1" dirty="0" err="1">
                <a:solidFill>
                  <a:srgbClr val="C00000"/>
                </a:solidFill>
                <a:latin typeface="Arial" panose="020B0604020202020204" pitchFamily="34" charset="0"/>
                <a:cs typeface="Arial" panose="020B0604020202020204" pitchFamily="34" charset="0"/>
              </a:rPr>
              <a:t>Freedom</a:t>
            </a:r>
            <a:r>
              <a:rPr lang="nb-NO" sz="3600" b="1" dirty="0">
                <a:solidFill>
                  <a:srgbClr val="C00000"/>
                </a:solidFill>
                <a:latin typeface="Arial" panose="020B0604020202020204" pitchFamily="34" charset="0"/>
                <a:cs typeface="Arial" panose="020B0604020202020204" pitchFamily="34" charset="0"/>
              </a:rPr>
              <a:t> </a:t>
            </a:r>
            <a:r>
              <a:rPr lang="nb-NO" sz="3600" b="1" dirty="0" err="1">
                <a:solidFill>
                  <a:srgbClr val="C00000"/>
                </a:solidFill>
                <a:latin typeface="Arial" panose="020B0604020202020204" pitchFamily="34" charset="0"/>
                <a:cs typeface="Arial" panose="020B0604020202020204" pitchFamily="34" charset="0"/>
              </a:rPr>
              <a:t>will</a:t>
            </a:r>
            <a:r>
              <a:rPr lang="nb-NO" sz="3600" b="1" dirty="0">
                <a:solidFill>
                  <a:srgbClr val="C00000"/>
                </a:solidFill>
                <a:latin typeface="Arial" panose="020B0604020202020204" pitchFamily="34" charset="0"/>
                <a:cs typeface="Arial" panose="020B0604020202020204" pitchFamily="34" charset="0"/>
              </a:rPr>
              <a:t> make </a:t>
            </a:r>
            <a:r>
              <a:rPr lang="nb-NO" sz="3600" b="1" dirty="0" err="1">
                <a:solidFill>
                  <a:srgbClr val="C00000"/>
                </a:solidFill>
                <a:latin typeface="Arial" panose="020B0604020202020204" pitchFamily="34" charset="0"/>
                <a:cs typeface="Arial" panose="020B0604020202020204" pitchFamily="34" charset="0"/>
              </a:rPr>
              <a:t>you</a:t>
            </a:r>
            <a:r>
              <a:rPr lang="nb-NO" sz="3600" b="1" dirty="0">
                <a:solidFill>
                  <a:srgbClr val="C00000"/>
                </a:solidFill>
                <a:latin typeface="Arial" panose="020B0604020202020204" pitchFamily="34" charset="0"/>
                <a:cs typeface="Arial" panose="020B0604020202020204" pitchFamily="34" charset="0"/>
              </a:rPr>
              <a:t> true!</a:t>
            </a:r>
            <a:br>
              <a:rPr lang="nb-NO" sz="2800" b="1" dirty="0">
                <a:solidFill>
                  <a:srgbClr val="C00000"/>
                </a:solidFill>
                <a:latin typeface="Arial" panose="020B0604020202020204" pitchFamily="34" charset="0"/>
                <a:cs typeface="Arial" panose="020B0604020202020204" pitchFamily="34" charset="0"/>
                <a:sym typeface="Wingdings" panose="05000000000000000000" pitchFamily="2" charset="2"/>
              </a:rPr>
            </a:br>
            <a:br>
              <a:rPr lang="nb-NO" sz="1600" b="1" dirty="0">
                <a:solidFill>
                  <a:srgbClr val="C00000"/>
                </a:solidFill>
                <a:latin typeface="Arial" panose="020B0604020202020204" pitchFamily="34" charset="0"/>
                <a:cs typeface="Arial" panose="020B0604020202020204" pitchFamily="34" charset="0"/>
              </a:rPr>
            </a:b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Boundless</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unlimited</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freedom</a:t>
            </a:r>
            <a:r>
              <a:rPr lang="nb-NO" sz="2800" b="1" dirty="0">
                <a:latin typeface="Arial" panose="020B0604020202020204" pitchFamily="34" charset="0"/>
                <a:cs typeface="Arial" panose="020B0604020202020204" pitchFamily="34" charset="0"/>
              </a:rPr>
              <a:t> </a:t>
            </a:r>
            <a:br>
              <a:rPr lang="nb-NO" sz="2800" b="1" dirty="0">
                <a:latin typeface="Arial" panose="020B0604020202020204" pitchFamily="34" charset="0"/>
                <a:cs typeface="Arial" panose="020B0604020202020204" pitchFamily="34" charset="0"/>
              </a:rPr>
            </a:br>
            <a:r>
              <a:rPr lang="nb-NO" sz="2800" b="1" dirty="0" err="1">
                <a:latin typeface="Arial" panose="020B0604020202020204" pitchFamily="34" charset="0"/>
                <a:cs typeface="Arial" panose="020B0604020202020204" pitchFamily="34" charset="0"/>
              </a:rPr>
              <a:t>will</a:t>
            </a:r>
            <a:r>
              <a:rPr lang="nb-NO" sz="2800" b="1" dirty="0">
                <a:latin typeface="Arial" panose="020B0604020202020204" pitchFamily="34" charset="0"/>
                <a:cs typeface="Arial" panose="020B0604020202020204" pitchFamily="34" charset="0"/>
              </a:rPr>
              <a:t> make </a:t>
            </a:r>
            <a:r>
              <a:rPr lang="nb-NO" sz="2800" b="1" dirty="0" err="1">
                <a:latin typeface="Arial" panose="020B0604020202020204" pitchFamily="34" charset="0"/>
                <a:cs typeface="Arial" panose="020B0604020202020204" pitchFamily="34" charset="0"/>
              </a:rPr>
              <a:t>you</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find</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your</a:t>
            </a:r>
            <a:r>
              <a:rPr lang="nb-NO" sz="2800" b="1" dirty="0">
                <a:latin typeface="Arial" panose="020B0604020202020204" pitchFamily="34" charset="0"/>
                <a:cs typeface="Arial" panose="020B0604020202020204" pitchFamily="34" charset="0"/>
              </a:rPr>
              <a:t> true </a:t>
            </a:r>
            <a:r>
              <a:rPr lang="nb-NO" sz="2800" b="1" dirty="0" err="1">
                <a:latin typeface="Arial" panose="020B0604020202020204" pitchFamily="34" charset="0"/>
                <a:cs typeface="Arial" panose="020B0604020202020204" pitchFamily="34" charset="0"/>
              </a:rPr>
              <a:t>self</a:t>
            </a:r>
            <a:r>
              <a:rPr lang="nb-NO"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4985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281911"/>
            <a:ext cx="8514219" cy="6001643"/>
          </a:xfrm>
          <a:prstGeom prst="rect">
            <a:avLst/>
          </a:prstGeom>
          <a:noFill/>
          <a:ln w="0">
            <a:noFill/>
          </a:ln>
        </p:spPr>
        <p:txBody>
          <a:bodyPr wrap="square" rtlCol="0">
            <a:spAutoFit/>
          </a:bodyPr>
          <a:lstStyle/>
          <a:p>
            <a:r>
              <a:rPr lang="nb-NO" sz="4000" dirty="0">
                <a:solidFill>
                  <a:srgbClr val="7030A0"/>
                </a:solidFill>
                <a:latin typeface="Arial Black" panose="020B0A04020102020204" pitchFamily="34" charset="0"/>
                <a:cs typeface="Arial" panose="020B0604020202020204" pitchFamily="34" charset="0"/>
              </a:rPr>
              <a:t>The </a:t>
            </a:r>
            <a:r>
              <a:rPr lang="nb-NO" sz="4000" dirty="0" err="1">
                <a:solidFill>
                  <a:srgbClr val="7030A0"/>
                </a:solidFill>
                <a:latin typeface="Arial Black" panose="020B0A04020102020204" pitchFamily="34" charset="0"/>
                <a:cs typeface="Arial" panose="020B0604020202020204" pitchFamily="34" charset="0"/>
              </a:rPr>
              <a:t>example</a:t>
            </a:r>
            <a:r>
              <a:rPr lang="nb-NO" sz="4000" dirty="0">
                <a:solidFill>
                  <a:srgbClr val="7030A0"/>
                </a:solidFill>
                <a:latin typeface="Arial Black" panose="020B0A04020102020204" pitchFamily="34" charset="0"/>
                <a:cs typeface="Arial" panose="020B0604020202020204" pitchFamily="34" charset="0"/>
              </a:rPr>
              <a:t> and </a:t>
            </a:r>
            <a:br>
              <a:rPr lang="nb-NO" sz="4000" dirty="0">
                <a:solidFill>
                  <a:srgbClr val="7030A0"/>
                </a:solidFill>
                <a:latin typeface="Arial Black" panose="020B0A04020102020204" pitchFamily="34" charset="0"/>
                <a:cs typeface="Arial" panose="020B0604020202020204" pitchFamily="34" charset="0"/>
              </a:rPr>
            </a:br>
            <a:r>
              <a:rPr lang="nb-NO" sz="4000" dirty="0" err="1">
                <a:solidFill>
                  <a:srgbClr val="7030A0"/>
                </a:solidFill>
                <a:latin typeface="Arial Black" panose="020B0A04020102020204" pitchFamily="34" charset="0"/>
                <a:cs typeface="Arial" panose="020B0604020202020204" pitchFamily="34" charset="0"/>
              </a:rPr>
              <a:t>teaching</a:t>
            </a:r>
            <a:r>
              <a:rPr lang="nb-NO" sz="4000" dirty="0">
                <a:solidFill>
                  <a:srgbClr val="7030A0"/>
                </a:solidFill>
                <a:latin typeface="Arial Black" panose="020B0A04020102020204" pitchFamily="34" charset="0"/>
                <a:cs typeface="Arial" panose="020B0604020202020204" pitchFamily="34" charset="0"/>
              </a:rPr>
              <a:t> </a:t>
            </a:r>
            <a:r>
              <a:rPr lang="nb-NO" sz="4000" dirty="0" err="1">
                <a:solidFill>
                  <a:srgbClr val="7030A0"/>
                </a:solidFill>
                <a:latin typeface="Arial Black" panose="020B0A04020102020204" pitchFamily="34" charset="0"/>
                <a:cs typeface="Arial" panose="020B0604020202020204" pitchFamily="34" charset="0"/>
              </a:rPr>
              <a:t>of</a:t>
            </a:r>
            <a:r>
              <a:rPr lang="nb-NO" sz="4000" dirty="0">
                <a:solidFill>
                  <a:srgbClr val="7030A0"/>
                </a:solidFill>
                <a:latin typeface="Arial Black" panose="020B0A04020102020204" pitchFamily="34" charset="0"/>
                <a:cs typeface="Arial" panose="020B0604020202020204" pitchFamily="34" charset="0"/>
              </a:rPr>
              <a:t> Jesus</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CREATED AND LOVED BY GOD</a:t>
            </a:r>
            <a:endParaRPr lang="nb-NO" sz="2200" b="1" dirty="0">
              <a:latin typeface="Arial" panose="020B0604020202020204" pitchFamily="34" charset="0"/>
              <a:cs typeface="Arial" panose="020B0604020202020204" pitchFamily="34" charset="0"/>
            </a:endParaRPr>
          </a:p>
          <a:p>
            <a:r>
              <a:rPr lang="nb-NO" sz="2400" dirty="0" err="1">
                <a:latin typeface="Arial" panose="020B0604020202020204" pitchFamily="34" charset="0"/>
                <a:cs typeface="Arial" panose="020B0604020202020204" pitchFamily="34" charset="0"/>
              </a:rPr>
              <a:t>Everyone</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created</a:t>
            </a:r>
            <a:r>
              <a:rPr lang="nb-NO" sz="2400" dirty="0">
                <a:latin typeface="Arial" panose="020B0604020202020204" pitchFamily="34" charset="0"/>
                <a:cs typeface="Arial" panose="020B0604020202020204" pitchFamily="34" charset="0"/>
              </a:rPr>
              <a:t> by God, </a:t>
            </a:r>
            <a:r>
              <a:rPr lang="nb-NO" sz="2400" dirty="0" err="1">
                <a:latin typeface="Arial" panose="020B0604020202020204" pitchFamily="34" charset="0"/>
                <a:cs typeface="Arial" panose="020B0604020202020204" pitchFamily="34" charset="0"/>
              </a:rPr>
              <a:t>loved</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by Him and has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same </a:t>
            </a:r>
            <a:r>
              <a:rPr lang="nb-NO" sz="2400" dirty="0" err="1">
                <a:latin typeface="Arial" panose="020B0604020202020204" pitchFamily="34" charset="0"/>
                <a:cs typeface="Arial" panose="020B0604020202020204" pitchFamily="34" charset="0"/>
              </a:rPr>
              <a:t>worth</a:t>
            </a:r>
            <a:r>
              <a:rPr lang="nb-NO" sz="2400" dirty="0">
                <a:latin typeface="Arial" panose="020B0604020202020204" pitchFamily="34" charset="0"/>
                <a:cs typeface="Arial" panose="020B0604020202020204" pitchFamily="34" charset="0"/>
              </a:rPr>
              <a:t> as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all </a:t>
            </a:r>
            <a:r>
              <a:rPr lang="nb-NO" sz="2400" dirty="0" err="1">
                <a:latin typeface="Arial" panose="020B0604020202020204" pitchFamily="34" charset="0"/>
                <a:cs typeface="Arial" panose="020B0604020202020204" pitchFamily="34" charset="0"/>
              </a:rPr>
              <a:t>other</a:t>
            </a:r>
            <a:r>
              <a:rPr lang="nb-NO" sz="2400" dirty="0">
                <a:latin typeface="Arial" panose="020B0604020202020204" pitchFamily="34" charset="0"/>
                <a:cs typeface="Arial" panose="020B0604020202020204" pitchFamily="34" charset="0"/>
              </a:rPr>
              <a:t> human </a:t>
            </a:r>
            <a:r>
              <a:rPr lang="nb-NO" sz="2400" dirty="0" err="1">
                <a:latin typeface="Arial" panose="020B0604020202020204" pitchFamily="34" charset="0"/>
                <a:cs typeface="Arial" panose="020B0604020202020204" pitchFamily="34" charset="0"/>
              </a:rPr>
              <a:t>beings</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LOVING MY NEIGHBOUR </a:t>
            </a:r>
            <a:br>
              <a:rPr lang="nb-NO" sz="2400" b="1"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As Christians </a:t>
            </a:r>
            <a:r>
              <a:rPr lang="nb-NO" sz="2400" dirty="0" err="1">
                <a:latin typeface="Arial" panose="020B0604020202020204" pitchFamily="34" charset="0"/>
                <a:cs typeface="Arial" panose="020B0604020202020204" pitchFamily="34" charset="0"/>
              </a:rPr>
              <a:t>we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called</a:t>
            </a:r>
            <a:r>
              <a:rPr lang="nb-NO" sz="2400" dirty="0">
                <a:latin typeface="Arial" panose="020B0604020202020204" pitchFamily="34" charset="0"/>
                <a:cs typeface="Arial" panose="020B0604020202020204" pitchFamily="34" charset="0"/>
              </a:rPr>
              <a:t> to </a:t>
            </a:r>
            <a:r>
              <a:rPr lang="nb-NO" sz="2400" dirty="0" err="1">
                <a:latin typeface="Arial" panose="020B0604020202020204" pitchFamily="34" charset="0"/>
                <a:cs typeface="Arial" panose="020B0604020202020204" pitchFamily="34" charset="0"/>
              </a:rPr>
              <a:t>meet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everyone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with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love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Jesus – in </a:t>
            </a:r>
            <a:r>
              <a:rPr lang="nb-NO" sz="2400" dirty="0" err="1">
                <a:latin typeface="Arial" panose="020B0604020202020204" pitchFamily="34" charset="0"/>
                <a:cs typeface="Arial" panose="020B0604020202020204" pitchFamily="34" charset="0"/>
              </a:rPr>
              <a:t>words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attitudes</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actions</a:t>
            </a:r>
            <a:r>
              <a:rPr lang="nb-NO" sz="2400" dirty="0">
                <a:latin typeface="Arial" panose="020B0604020202020204" pitchFamily="34" charset="0"/>
                <a:cs typeface="Arial" panose="020B0604020202020204" pitchFamily="34" charset="0"/>
              </a:rPr>
              <a:t>.</a:t>
            </a:r>
          </a:p>
          <a:p>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GRACE and TRUTH</a:t>
            </a:r>
          </a:p>
          <a:p>
            <a:r>
              <a:rPr lang="nb-NO" sz="2400" dirty="0" err="1">
                <a:latin typeface="Arial" panose="020B0604020202020204" pitchFamily="34" charset="0"/>
                <a:cs typeface="Arial" panose="020B0604020202020204" pitchFamily="34" charset="0"/>
              </a:rPr>
              <a:t>Both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necessary</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biblical</a:t>
            </a:r>
            <a:r>
              <a:rPr lang="nb-NO" sz="2400" dirty="0">
                <a:latin typeface="Arial" panose="020B0604020202020204" pitchFamily="34" charset="0"/>
                <a:cs typeface="Arial" panose="020B0604020202020204" pitchFamily="34" charset="0"/>
              </a:rPr>
              <a:t> – not </a:t>
            </a:r>
            <a:r>
              <a:rPr lang="nb-NO" sz="2400" i="1" dirty="0" err="1">
                <a:latin typeface="Arial" panose="020B0604020202020204" pitchFamily="34" charset="0"/>
                <a:cs typeface="Arial" panose="020B0604020202020204" pitchFamily="34" charset="0"/>
              </a:rPr>
              <a:t>only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grace</a:t>
            </a:r>
            <a:r>
              <a:rPr lang="nb-NO" sz="2400" dirty="0">
                <a:latin typeface="Arial" panose="020B0604020202020204" pitchFamily="34" charset="0"/>
                <a:cs typeface="Arial" panose="020B0604020202020204" pitchFamily="34" charset="0"/>
              </a:rPr>
              <a:t>, or </a:t>
            </a:r>
            <a:r>
              <a:rPr lang="nb-NO" sz="2400" i="1" dirty="0" err="1">
                <a:latin typeface="Arial" panose="020B0604020202020204" pitchFamily="34" charset="0"/>
                <a:cs typeface="Arial" panose="020B0604020202020204" pitchFamily="34" charset="0"/>
              </a:rPr>
              <a:t>only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truth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like </a:t>
            </a:r>
            <a:r>
              <a:rPr lang="nb-NO" sz="2400" dirty="0" err="1">
                <a:latin typeface="Arial" panose="020B0604020202020204" pitchFamily="34" charset="0"/>
                <a:cs typeface="Arial" panose="020B0604020202020204" pitchFamily="34" charset="0"/>
              </a:rPr>
              <a:t>two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wings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two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oars</a:t>
            </a:r>
            <a:r>
              <a:rPr lang="nb-NO" sz="2400" dirty="0">
                <a:latin typeface="Arial" panose="020B0604020202020204" pitchFamily="34" charset="0"/>
                <a:cs typeface="Arial" panose="020B0604020202020204" pitchFamily="34" charset="0"/>
              </a:rPr>
              <a:t>, or </a:t>
            </a:r>
            <a:r>
              <a:rPr lang="nb-NO" sz="2400" dirty="0" err="1">
                <a:latin typeface="Arial" panose="020B0604020202020204" pitchFamily="34" charset="0"/>
                <a:cs typeface="Arial" panose="020B0604020202020204" pitchFamily="34" charset="0"/>
              </a:rPr>
              <a:t>train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tracks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Both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grace</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truth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important</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indispensable</a:t>
            </a:r>
            <a:r>
              <a:rPr lang="nb-NO" sz="2400" dirty="0">
                <a:latin typeface="Arial" panose="020B0604020202020204" pitchFamily="34" charset="0"/>
                <a:cs typeface="Arial" panose="020B0604020202020204" pitchFamily="34" charset="0"/>
              </a:rPr>
              <a:t>.</a:t>
            </a:r>
            <a:endParaRPr lang="nb-NO" sz="600" dirty="0">
              <a:latin typeface="Arial" panose="020B0604020202020204" pitchFamily="34" charset="0"/>
              <a:cs typeface="Arial" panose="020B0604020202020204" pitchFamily="34" charset="0"/>
            </a:endParaRPr>
          </a:p>
        </p:txBody>
      </p:sp>
      <p:pic>
        <p:nvPicPr>
          <p:cNvPr id="5" name="Bilde 4" descr="Et bilde som inneholder tekst, innendørs, maleri, stein&#10;&#10;Automatisk generert beskrivelse">
            <a:extLst>
              <a:ext uri="{FF2B5EF4-FFF2-40B4-BE49-F238E27FC236}">
                <a16:creationId xmlns:a16="http://schemas.microsoft.com/office/drawing/2014/main" id="{06A4CE77-93E7-4CB4-8F2D-B4FF1A549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81911"/>
            <a:ext cx="2411562" cy="3147089"/>
          </a:xfrm>
          <a:prstGeom prst="rect">
            <a:avLst/>
          </a:prstGeom>
        </p:spPr>
      </p:pic>
    </p:spTree>
    <p:extLst>
      <p:ext uri="{BB962C8B-B14F-4D97-AF65-F5344CB8AC3E}">
        <p14:creationId xmlns:p14="http://schemas.microsoft.com/office/powerpoint/2010/main" val="160154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83567" y="341146"/>
            <a:ext cx="8880921" cy="1046440"/>
          </a:xfrm>
          <a:prstGeom prst="rect">
            <a:avLst/>
          </a:prstGeom>
          <a:noFill/>
        </p:spPr>
        <p:txBody>
          <a:bodyPr wrap="square" rtlCol="0">
            <a:spAutoFit/>
          </a:bodyPr>
          <a:lstStyle/>
          <a:p>
            <a:pPr algn="ctr"/>
            <a:r>
              <a:rPr lang="nb-NO" sz="4800" dirty="0" err="1">
                <a:solidFill>
                  <a:srgbClr val="7030A0"/>
                </a:solidFill>
                <a:latin typeface="Arial Black" panose="020B0A04020102020204" pitchFamily="34" charset="0"/>
              </a:rPr>
              <a:t>Motivation</a:t>
            </a:r>
            <a:r>
              <a:rPr lang="nb-NO" sz="4800" dirty="0">
                <a:solidFill>
                  <a:srgbClr val="7030A0"/>
                </a:solidFill>
                <a:latin typeface="Arial Black" panose="020B0A04020102020204" pitchFamily="34" charset="0"/>
              </a:rPr>
              <a:t> and </a:t>
            </a:r>
            <a:r>
              <a:rPr lang="nb-NO" sz="4800" dirty="0" err="1">
                <a:solidFill>
                  <a:srgbClr val="7030A0"/>
                </a:solidFill>
                <a:latin typeface="Arial Black" panose="020B0A04020102020204" pitchFamily="34" charset="0"/>
              </a:rPr>
              <a:t>resources</a:t>
            </a:r>
            <a:br>
              <a:rPr lang="nb-NO" sz="4800" dirty="0">
                <a:solidFill>
                  <a:srgbClr val="7030A0"/>
                </a:solidFill>
                <a:latin typeface="Arial Black" panose="020B0A04020102020204" pitchFamily="34" charset="0"/>
              </a:rPr>
            </a:br>
            <a:endParaRPr lang="nb-NO" sz="1400" dirty="0">
              <a:solidFill>
                <a:srgbClr val="7030A0"/>
              </a:solidFill>
              <a:latin typeface="Arial Black" panose="020B0A04020102020204" pitchFamily="34" charset="0"/>
            </a:endParaRPr>
          </a:p>
        </p:txBody>
      </p:sp>
      <mc:AlternateContent xmlns:mc="http://schemas.openxmlformats.org/markup-compatibility/2006" xmlns:a14="http://schemas.microsoft.com/office/drawing/2010/main">
        <mc:Choice Requires="a14">
          <p:sp>
            <p:nvSpPr>
              <p:cNvPr id="3" name="TekstSylinder 2"/>
              <p:cNvSpPr txBox="1"/>
              <p:nvPr/>
            </p:nvSpPr>
            <p:spPr>
              <a:xfrm>
                <a:off x="4355976" y="1340768"/>
                <a:ext cx="5976664" cy="4678204"/>
              </a:xfrm>
              <a:prstGeom prst="rect">
                <a:avLst/>
              </a:prstGeom>
              <a:noFill/>
            </p:spPr>
            <p:txBody>
              <a:bodyPr wrap="square" rtlCol="0">
                <a:spAutoFit/>
              </a:bodyPr>
              <a:lstStyle/>
              <a:p>
                <a:pPr>
                  <a:lnSpc>
                    <a:spcPts val="4800"/>
                  </a:lnSpc>
                </a:pPr>
                <a14:m>
                  <m:oMath xmlns:m="http://schemas.openxmlformats.org/officeDocument/2006/math">
                    <m:r>
                      <a:rPr lang="nb-NO" sz="2800" i="1" dirty="0">
                        <a:latin typeface="Cambria Math"/>
                      </a:rPr>
                      <m:t>■ </m:t>
                    </m:r>
                  </m:oMath>
                </a14:m>
                <a:r>
                  <a:rPr lang="nb-NO" sz="2800" b="1" dirty="0">
                    <a:latin typeface="Arial" panose="020B0604020202020204" pitchFamily="34" charset="0"/>
                    <a:cs typeface="Arial" panose="020B0604020202020204" pitchFamily="34" charset="0"/>
                  </a:rPr>
                  <a:t>Love</a:t>
                </a:r>
                <a:endParaRPr lang="nb-NO" sz="2400" dirty="0">
                  <a:latin typeface="Arial" panose="020B0604020202020204" pitchFamily="34" charset="0"/>
                  <a:cs typeface="Arial" panose="020B0604020202020204" pitchFamily="34" charset="0"/>
                </a:endParaRPr>
              </a:p>
              <a:p>
                <a:pPr>
                  <a:lnSpc>
                    <a:spcPts val="4800"/>
                  </a:lnSpc>
                </a:pPr>
                <a14:m>
                  <m:oMath xmlns:m="http://schemas.openxmlformats.org/officeDocument/2006/math">
                    <m:r>
                      <a:rPr lang="nb-NO" sz="2800" i="1" dirty="0">
                        <a:latin typeface="Cambria Math"/>
                      </a:rPr>
                      <m:t>■</m:t>
                    </m:r>
                  </m:oMath>
                </a14:m>
                <a:r>
                  <a:rPr lang="nb-NO" sz="2800" dirty="0">
                    <a:latin typeface="Arial" panose="020B0604020202020204" pitchFamily="34" charset="0"/>
                    <a:cs typeface="Arial" panose="020B0604020202020204" pitchFamily="34" charset="0"/>
                  </a:rPr>
                  <a:t> </a:t>
                </a:r>
                <a:r>
                  <a:rPr lang="nb-NO" sz="2800" b="1" dirty="0">
                    <a:latin typeface="Arial" panose="020B0604020202020204" pitchFamily="34" charset="0"/>
                    <a:cs typeface="Arial" panose="020B0604020202020204" pitchFamily="34" charset="0"/>
                  </a:rPr>
                  <a:t>Calling</a:t>
                </a:r>
                <a:endParaRPr lang="nb-NO" sz="2800" dirty="0">
                  <a:latin typeface="Arial" panose="020B0604020202020204" pitchFamily="34" charset="0"/>
                  <a:cs typeface="Arial" panose="020B0604020202020204" pitchFamily="34" charset="0"/>
                </a:endParaRPr>
              </a:p>
              <a:p>
                <a:pPr>
                  <a:lnSpc>
                    <a:spcPts val="4800"/>
                  </a:lnSpc>
                </a:pPr>
                <a14:m>
                  <m:oMath xmlns:m="http://schemas.openxmlformats.org/officeDocument/2006/math">
                    <m:r>
                      <a:rPr lang="nb-NO" sz="2800" i="1" dirty="0">
                        <a:latin typeface="Cambria Math"/>
                      </a:rPr>
                      <m:t>■</m:t>
                    </m:r>
                  </m:oMath>
                </a14:m>
                <a:r>
                  <a:rPr lang="nb-NO" sz="2800" dirty="0">
                    <a:latin typeface="Arial" panose="020B0604020202020204" pitchFamily="34" charset="0"/>
                    <a:cs typeface="Arial" panose="020B0604020202020204" pitchFamily="34" charset="0"/>
                  </a:rPr>
                  <a:t> </a:t>
                </a:r>
                <a:r>
                  <a:rPr lang="nb-NO" sz="2800" b="1" dirty="0">
                    <a:latin typeface="Arial" panose="020B0604020202020204" pitchFamily="34" charset="0"/>
                    <a:cs typeface="Arial" panose="020B0604020202020204" pitchFamily="34" charset="0"/>
                  </a:rPr>
                  <a:t>Consequences</a:t>
                </a:r>
              </a:p>
              <a:p>
                <a:pPr>
                  <a:lnSpc>
                    <a:spcPts val="4800"/>
                  </a:lnSpc>
                </a:pPr>
                <a14:m>
                  <m:oMath xmlns:m="http://schemas.openxmlformats.org/officeDocument/2006/math">
                    <m:r>
                      <a:rPr lang="nb-NO" sz="2800" i="1" dirty="0">
                        <a:latin typeface="Cambria Math"/>
                      </a:rPr>
                      <m:t>■</m:t>
                    </m:r>
                  </m:oMath>
                </a14:m>
                <a:r>
                  <a:rPr lang="nb-NO" sz="2800" dirty="0">
                    <a:latin typeface="Arial" panose="020B0604020202020204" pitchFamily="34" charset="0"/>
                    <a:cs typeface="Arial" panose="020B0604020202020204" pitchFamily="34" charset="0"/>
                  </a:rPr>
                  <a:t> </a:t>
                </a:r>
                <a:r>
                  <a:rPr lang="nb-NO" sz="2800" b="1" dirty="0">
                    <a:latin typeface="Arial" panose="020B0604020202020204" pitchFamily="34" charset="0"/>
                    <a:cs typeface="Arial" panose="020B0604020202020204" pitchFamily="34" charset="0"/>
                  </a:rPr>
                  <a:t>Knowledge</a:t>
                </a:r>
                <a:endParaRPr lang="nb-NO" sz="2400" dirty="0">
                  <a:latin typeface="Arial" panose="020B0604020202020204" pitchFamily="34" charset="0"/>
                  <a:cs typeface="Arial" panose="020B0604020202020204" pitchFamily="34" charset="0"/>
                </a:endParaRPr>
              </a:p>
              <a:p>
                <a:pPr>
                  <a:lnSpc>
                    <a:spcPts val="4800"/>
                  </a:lnSpc>
                </a:pPr>
                <a14:m>
                  <m:oMath xmlns:m="http://schemas.openxmlformats.org/officeDocument/2006/math">
                    <m:r>
                      <a:rPr lang="nb-NO" sz="2800" b="1" i="1" dirty="0">
                        <a:latin typeface="Cambria Math"/>
                      </a:rPr>
                      <m:t>■</m:t>
                    </m:r>
                  </m:oMath>
                </a14:m>
                <a:r>
                  <a:rPr lang="nb-NO" sz="2800" b="1" dirty="0">
                    <a:latin typeface="Arial" panose="020B0604020202020204" pitchFamily="34" charset="0"/>
                    <a:cs typeface="Arial" panose="020B0604020202020204" pitchFamily="34" charset="0"/>
                  </a:rPr>
                  <a:t> Battle</a:t>
                </a:r>
                <a:endParaRPr lang="nb-NO" sz="2800" b="1" i="1" dirty="0">
                  <a:latin typeface="Arial" panose="020B0604020202020204" pitchFamily="34" charset="0"/>
                  <a:cs typeface="Arial" panose="020B0604020202020204" pitchFamily="34" charset="0"/>
                </a:endParaRPr>
              </a:p>
              <a:p>
                <a:pPr>
                  <a:lnSpc>
                    <a:spcPts val="4800"/>
                  </a:lnSpc>
                </a:pPr>
                <a14:m>
                  <m:oMath xmlns:m="http://schemas.openxmlformats.org/officeDocument/2006/math">
                    <m:r>
                      <a:rPr lang="nb-NO" sz="2800" i="1" dirty="0">
                        <a:latin typeface="Cambria Math"/>
                      </a:rPr>
                      <m:t>■</m:t>
                    </m:r>
                  </m:oMath>
                </a14:m>
                <a:r>
                  <a:rPr lang="nb-NO" sz="2800" dirty="0">
                    <a:latin typeface="Arial" panose="020B0604020202020204" pitchFamily="34" charset="0"/>
                    <a:cs typeface="Arial" panose="020B0604020202020204" pitchFamily="34" charset="0"/>
                  </a:rPr>
                  <a:t> </a:t>
                </a:r>
                <a:r>
                  <a:rPr lang="nb-NO" sz="2800" b="1" dirty="0">
                    <a:latin typeface="Arial" panose="020B0604020202020204" pitchFamily="34" charset="0"/>
                    <a:cs typeface="Arial" panose="020B0604020202020204" pitchFamily="34" charset="0"/>
                  </a:rPr>
                  <a:t>Power</a:t>
                </a:r>
              </a:p>
              <a:p>
                <a:pPr>
                  <a:lnSpc>
                    <a:spcPts val="4800"/>
                  </a:lnSpc>
                </a:pPr>
                <a14:m>
                  <m:oMath xmlns:m="http://schemas.openxmlformats.org/officeDocument/2006/math">
                    <m:r>
                      <a:rPr lang="nb-NO" sz="2800" i="1" dirty="0">
                        <a:latin typeface="Cambria Math" panose="02040503050406030204" pitchFamily="18" charset="0"/>
                      </a:rPr>
                      <m:t>■ </m:t>
                    </m:r>
                  </m:oMath>
                </a14:m>
                <a:r>
                  <a:rPr lang="nb-NO" sz="2800" b="1" dirty="0">
                    <a:latin typeface="Arial" panose="020B0604020202020204" pitchFamily="34" charset="0"/>
                    <a:cs typeface="Arial" panose="020B0604020202020204" pitchFamily="34" charset="0"/>
                  </a:rPr>
                  <a:t>Love</a:t>
                </a:r>
                <a:endParaRPr lang="nb-NO" sz="1600" dirty="0">
                  <a:latin typeface="Arial" panose="020B0604020202020204" pitchFamily="34" charset="0"/>
                  <a:cs typeface="Arial" panose="020B0604020202020204" pitchFamily="34" charset="0"/>
                </a:endParaRPr>
              </a:p>
              <a:p>
                <a:endParaRPr lang="nb-NO" dirty="0"/>
              </a:p>
            </p:txBody>
          </p:sp>
        </mc:Choice>
        <mc:Fallback xmlns="">
          <p:sp>
            <p:nvSpPr>
              <p:cNvPr id="3" name="TekstSylinder 2"/>
              <p:cNvSpPr txBox="1">
                <a:spLocks noRot="1" noChangeAspect="1" noMove="1" noResize="1" noEditPoints="1" noAdjustHandles="1" noChangeArrowheads="1" noChangeShapeType="1" noTextEdit="1"/>
              </p:cNvSpPr>
              <p:nvPr/>
            </p:nvSpPr>
            <p:spPr>
              <a:xfrm>
                <a:off x="4355976" y="1340768"/>
                <a:ext cx="5976664" cy="4678204"/>
              </a:xfrm>
              <a:prstGeom prst="rect">
                <a:avLst/>
              </a:prstGeom>
              <a:blipFill>
                <a:blip r:embed="rId3"/>
                <a:stretch>
                  <a:fillRect/>
                </a:stretch>
              </a:blipFill>
            </p:spPr>
            <p:txBody>
              <a:bodyPr/>
              <a:lstStyle/>
              <a:p>
                <a:r>
                  <a:rPr lang="nb-NO">
                    <a:noFill/>
                  </a:rPr>
                  <a:t> </a:t>
                </a:r>
              </a:p>
            </p:txBody>
          </p:sp>
        </mc:Fallback>
      </mc:AlternateContent>
      <p:sp>
        <p:nvSpPr>
          <p:cNvPr id="2" name="AutoShape 2" descr="Bilderesultat for famil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6064" y="1628800"/>
            <a:ext cx="36136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3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83567" y="341146"/>
            <a:ext cx="8880921"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3 </a:t>
            </a:r>
            <a:r>
              <a:rPr lang="nb-NO" sz="4400" dirty="0" err="1">
                <a:solidFill>
                  <a:srgbClr val="7030A0"/>
                </a:solidFill>
                <a:latin typeface="Arial Black" panose="020B0A04020102020204" pitchFamily="34" charset="0"/>
              </a:rPr>
              <a:t>Truths</a:t>
            </a:r>
            <a:r>
              <a:rPr lang="nb-NO" sz="4400" dirty="0">
                <a:solidFill>
                  <a:srgbClr val="7030A0"/>
                </a:solidFill>
                <a:latin typeface="Arial Black" panose="020B0A04020102020204" pitchFamily="34" charset="0"/>
              </a:rPr>
              <a:t> </a:t>
            </a:r>
            <a:r>
              <a:rPr lang="nb-NO" sz="4400" dirty="0" err="1">
                <a:solidFill>
                  <a:srgbClr val="7030A0"/>
                </a:solidFill>
                <a:latin typeface="Arial Black" panose="020B0A04020102020204" pitchFamily="34" charset="0"/>
              </a:rPr>
              <a:t>we</a:t>
            </a:r>
            <a:r>
              <a:rPr lang="nb-NO" sz="4400" dirty="0">
                <a:solidFill>
                  <a:srgbClr val="7030A0"/>
                </a:solidFill>
                <a:latin typeface="Arial Black" panose="020B0A04020102020204" pitchFamily="34" charset="0"/>
              </a:rPr>
              <a:t> have to </a:t>
            </a:r>
            <a:r>
              <a:rPr lang="nb-NO" sz="4400" dirty="0" err="1">
                <a:solidFill>
                  <a:srgbClr val="7030A0"/>
                </a:solidFill>
                <a:latin typeface="Arial Black" panose="020B0A04020102020204" pitchFamily="34" charset="0"/>
              </a:rPr>
              <a:t>defend</a:t>
            </a:r>
            <a:endParaRPr lang="nb-NO" sz="1200" dirty="0">
              <a:solidFill>
                <a:srgbClr val="7030A0"/>
              </a:solidFill>
              <a:latin typeface="Arial Black" panose="020B0A04020102020204" pitchFamily="34" charset="0"/>
            </a:endParaRPr>
          </a:p>
        </p:txBody>
      </p:sp>
      <mc:AlternateContent xmlns:mc="http://schemas.openxmlformats.org/markup-compatibility/2006" xmlns:a14="http://schemas.microsoft.com/office/drawing/2010/main">
        <mc:Choice Requires="a14">
          <p:sp>
            <p:nvSpPr>
              <p:cNvPr id="3" name="TekstSylinder 2"/>
              <p:cNvSpPr txBox="1"/>
              <p:nvPr/>
            </p:nvSpPr>
            <p:spPr>
              <a:xfrm>
                <a:off x="2987824" y="1196752"/>
                <a:ext cx="5976664" cy="5632311"/>
              </a:xfrm>
              <a:prstGeom prst="rect">
                <a:avLst/>
              </a:prstGeom>
              <a:noFill/>
            </p:spPr>
            <p:txBody>
              <a:bodyPr wrap="square" rtlCol="0">
                <a:spAutoFit/>
              </a:bodyPr>
              <a:lstStyle/>
              <a:p>
                <a14:m>
                  <m:oMath xmlns:m="http://schemas.openxmlformats.org/officeDocument/2006/math">
                    <m:r>
                      <a:rPr lang="nb-NO" sz="2800" i="1" dirty="0" smtClean="0">
                        <a:latin typeface="Cambria Math"/>
                      </a:rPr>
                      <m:t>■ </m:t>
                    </m:r>
                  </m:oMath>
                </a14:m>
                <a:r>
                  <a:rPr lang="nb-NO" sz="3200" b="1" dirty="0">
                    <a:solidFill>
                      <a:srgbClr val="C00000"/>
                    </a:solidFill>
                    <a:latin typeface="Arial" panose="020B0604020202020204" pitchFamily="34" charset="0"/>
                    <a:cs typeface="Arial" panose="020B0604020202020204" pitchFamily="34" charset="0"/>
                  </a:rPr>
                  <a:t>The hetero norm</a:t>
                </a:r>
                <a:r>
                  <a:rPr lang="nb-NO" sz="3200" dirty="0">
                    <a:latin typeface="Arial" panose="020B0604020202020204" pitchFamily="34" charset="0"/>
                    <a:cs typeface="Arial" panose="020B0604020202020204" pitchFamily="34" charset="0"/>
                  </a:rPr>
                  <a:t> </a:t>
                </a:r>
                <a:endParaRPr lang="nb-NO"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b-NO" sz="2400" dirty="0">
                    <a:latin typeface="Arial" panose="020B0604020202020204" pitchFamily="34" charset="0"/>
                    <a:cs typeface="Arial" panose="020B0604020202020204" pitchFamily="34" charset="0"/>
                  </a:rPr>
                  <a:t>Man &amp; </a:t>
                </a:r>
                <a:r>
                  <a:rPr lang="nb-NO" sz="2400" dirty="0" err="1">
                    <a:latin typeface="Arial" panose="020B0604020202020204" pitchFamily="34" charset="0"/>
                    <a:cs typeface="Arial" panose="020B0604020202020204" pitchFamily="34" charset="0"/>
                  </a:rPr>
                  <a:t>woman</a:t>
                </a:r>
                <a:r>
                  <a:rPr lang="nb-NO" sz="2400" dirty="0">
                    <a:latin typeface="Arial" panose="020B0604020202020204" pitchFamily="34" charset="0"/>
                    <a:cs typeface="Arial" panose="020B0604020202020204" pitchFamily="34" charset="0"/>
                  </a:rPr>
                  <a:t> / </a:t>
                </a:r>
                <a:r>
                  <a:rPr lang="nb-NO" sz="2400" dirty="0" err="1">
                    <a:latin typeface="Arial" panose="020B0604020202020204" pitchFamily="34" charset="0"/>
                    <a:cs typeface="Arial" panose="020B0604020202020204" pitchFamily="34" charset="0"/>
                  </a:rPr>
                  <a:t>father</a:t>
                </a:r>
                <a:r>
                  <a:rPr lang="nb-NO" sz="2400" dirty="0">
                    <a:latin typeface="Arial" panose="020B0604020202020204" pitchFamily="34" charset="0"/>
                    <a:cs typeface="Arial" panose="020B0604020202020204" pitchFamily="34" charset="0"/>
                  </a:rPr>
                  <a:t> &amp; </a:t>
                </a:r>
                <a:r>
                  <a:rPr lang="nb-NO" sz="2400" dirty="0" err="1">
                    <a:latin typeface="Arial" panose="020B0604020202020204" pitchFamily="34" charset="0"/>
                    <a:cs typeface="Arial" panose="020B0604020202020204" pitchFamily="34" charset="0"/>
                  </a:rPr>
                  <a:t>mother</a:t>
                </a:r>
                <a:endParaRPr lang="nb-NO"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b-NO" sz="2400" dirty="0">
                    <a:latin typeface="Arial" panose="020B0604020202020204" pitchFamily="34" charset="0"/>
                    <a:cs typeface="Arial" panose="020B0604020202020204" pitchFamily="34" charset="0"/>
                  </a:rPr>
                  <a:t>The </a:t>
                </a:r>
                <a:r>
                  <a:rPr lang="nb-NO" sz="2400" dirty="0" err="1">
                    <a:latin typeface="Arial" panose="020B0604020202020204" pitchFamily="34" charset="0"/>
                    <a:cs typeface="Arial" panose="020B0604020202020204" pitchFamily="34" charset="0"/>
                  </a:rPr>
                  <a:t>mother-father-child</a:t>
                </a:r>
                <a:r>
                  <a:rPr lang="nb-NO" sz="2400" dirty="0">
                    <a:latin typeface="Arial" panose="020B0604020202020204" pitchFamily="34" charset="0"/>
                    <a:cs typeface="Arial" panose="020B0604020202020204" pitchFamily="34" charset="0"/>
                  </a:rPr>
                  <a:t>    </a:t>
                </a:r>
              </a:p>
              <a:p>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relationship</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unique</a:t>
                </a:r>
                <a:r>
                  <a:rPr lang="nb-NO" sz="2400" dirty="0">
                    <a:latin typeface="Arial" panose="020B0604020202020204" pitchFamily="34" charset="0"/>
                    <a:cs typeface="Arial" panose="020B0604020202020204" pitchFamily="34" charset="0"/>
                  </a:rPr>
                  <a:t>.</a:t>
                </a:r>
                <a:br>
                  <a:rPr lang="nb-NO" sz="24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14:m>
                  <m:oMath xmlns:m="http://schemas.openxmlformats.org/officeDocument/2006/math">
                    <m:r>
                      <a:rPr lang="nb-NO" sz="2800" i="1" dirty="0">
                        <a:latin typeface="Cambria Math"/>
                      </a:rPr>
                      <m:t>■</m:t>
                    </m:r>
                  </m:oMath>
                </a14:m>
                <a:r>
                  <a:rPr lang="nb-NO" sz="2800" dirty="0">
                    <a:latin typeface="Arial" panose="020B0604020202020204" pitchFamily="34" charset="0"/>
                    <a:cs typeface="Arial" panose="020B0604020202020204" pitchFamily="34" charset="0"/>
                  </a:rPr>
                  <a:t> </a:t>
                </a:r>
                <a:r>
                  <a:rPr lang="nb-NO" sz="3200" b="1" dirty="0">
                    <a:solidFill>
                      <a:srgbClr val="C00000"/>
                    </a:solidFill>
                    <a:latin typeface="Arial" panose="020B0604020202020204" pitchFamily="34" charset="0"/>
                    <a:cs typeface="Arial" panose="020B0604020202020204" pitchFamily="34" charset="0"/>
                  </a:rPr>
                  <a:t>The </a:t>
                </a:r>
                <a:r>
                  <a:rPr lang="nb-NO" sz="3200" b="1" dirty="0" err="1">
                    <a:solidFill>
                      <a:srgbClr val="C00000"/>
                    </a:solidFill>
                    <a:latin typeface="Arial" panose="020B0604020202020204" pitchFamily="34" charset="0"/>
                    <a:cs typeface="Arial" panose="020B0604020202020204" pitchFamily="34" charset="0"/>
                  </a:rPr>
                  <a:t>gender</a:t>
                </a:r>
                <a:r>
                  <a:rPr lang="nb-NO" sz="3200" b="1" dirty="0">
                    <a:solidFill>
                      <a:srgbClr val="C00000"/>
                    </a:solidFill>
                    <a:latin typeface="Arial" panose="020B0604020202020204" pitchFamily="34" charset="0"/>
                    <a:cs typeface="Arial" panose="020B0604020202020204" pitchFamily="34" charset="0"/>
                  </a:rPr>
                  <a:t> norm</a:t>
                </a:r>
                <a:endParaRPr lang="nb-NO" sz="2800" b="1" dirty="0">
                  <a:solidFill>
                    <a:srgbClr val="C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b-NO" sz="2400" dirty="0" err="1">
                    <a:latin typeface="Arial" panose="020B0604020202020204" pitchFamily="34" charset="0"/>
                    <a:cs typeface="Arial" panose="020B0604020202020204" pitchFamily="34" charset="0"/>
                  </a:rPr>
                  <a:t>There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only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two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biological</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sexes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Gender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identities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based</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subjective</a:t>
                </a:r>
                <a:r>
                  <a:rPr lang="nb-NO" sz="2400" dirty="0">
                    <a:latin typeface="Arial" panose="020B0604020202020204" pitchFamily="34" charset="0"/>
                    <a:cs typeface="Arial" panose="020B0604020202020204" pitchFamily="34" charset="0"/>
                  </a:rPr>
                  <a:t> feelings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not </a:t>
                </a:r>
                <a:r>
                  <a:rPr lang="nb-NO" sz="2400" dirty="0" err="1">
                    <a:latin typeface="Arial" panose="020B0604020202020204" pitchFamily="34" charset="0"/>
                    <a:cs typeface="Arial" panose="020B0604020202020204" pitchFamily="34" charset="0"/>
                  </a:rPr>
                  <a:t>new</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sexes</a:t>
                </a:r>
                <a:r>
                  <a:rPr lang="nb-NO" sz="2400" dirty="0">
                    <a:latin typeface="Arial" panose="020B0604020202020204" pitchFamily="34" charset="0"/>
                    <a:cs typeface="Arial" panose="020B0604020202020204" pitchFamily="34" charset="0"/>
                  </a:rPr>
                  <a:t>.</a:t>
                </a:r>
                <a:br>
                  <a:rPr lang="nb-NO" sz="28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14:m>
                  <m:oMath xmlns:m="http://schemas.openxmlformats.org/officeDocument/2006/math">
                    <m:r>
                      <a:rPr lang="nb-NO" sz="2800" i="1" dirty="0">
                        <a:latin typeface="Cambria Math"/>
                      </a:rPr>
                      <m:t>■</m:t>
                    </m:r>
                  </m:oMath>
                </a14:m>
                <a:r>
                  <a:rPr lang="nb-NO" sz="2800" dirty="0">
                    <a:latin typeface="Arial" panose="020B0604020202020204" pitchFamily="34" charset="0"/>
                    <a:cs typeface="Arial" panose="020B0604020202020204" pitchFamily="34" charset="0"/>
                  </a:rPr>
                  <a:t> </a:t>
                </a:r>
                <a:r>
                  <a:rPr lang="nb-NO" sz="3200" b="1" dirty="0">
                    <a:solidFill>
                      <a:srgbClr val="C00000"/>
                    </a:solidFill>
                    <a:latin typeface="Arial" panose="020B0604020202020204" pitchFamily="34" charset="0"/>
                    <a:cs typeface="Arial" panose="020B0604020202020204" pitchFamily="34" charset="0"/>
                  </a:rPr>
                  <a:t>The </a:t>
                </a:r>
                <a:r>
                  <a:rPr lang="nb-NO" sz="3200" b="1" dirty="0" err="1">
                    <a:solidFill>
                      <a:srgbClr val="C00000"/>
                    </a:solidFill>
                    <a:latin typeface="Arial" panose="020B0604020202020204" pitchFamily="34" charset="0"/>
                    <a:cs typeface="Arial" panose="020B0604020202020204" pitchFamily="34" charset="0"/>
                  </a:rPr>
                  <a:t>couple</a:t>
                </a:r>
                <a:r>
                  <a:rPr lang="nb-NO" sz="3200" b="1" dirty="0">
                    <a:solidFill>
                      <a:srgbClr val="C00000"/>
                    </a:solidFill>
                    <a:latin typeface="Arial" panose="020B0604020202020204" pitchFamily="34" charset="0"/>
                    <a:cs typeface="Arial" panose="020B0604020202020204" pitchFamily="34" charset="0"/>
                  </a:rPr>
                  <a:t> norm</a:t>
                </a:r>
              </a:p>
              <a:p>
                <a:pPr marL="457200" indent="-457200">
                  <a:buFont typeface="Arial" panose="020B0604020202020204" pitchFamily="34" charset="0"/>
                  <a:buChar char="•"/>
                </a:pPr>
                <a:r>
                  <a:rPr lang="nb-NO" sz="2400" dirty="0" err="1">
                    <a:latin typeface="Arial" panose="020B0604020202020204" pitchFamily="34" charset="0"/>
                    <a:cs typeface="Arial" panose="020B0604020202020204" pitchFamily="34" charset="0"/>
                  </a:rPr>
                  <a:t>Marriage</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sexual</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relations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for </a:t>
                </a:r>
                <a:r>
                  <a:rPr lang="nb-NO" sz="2400" dirty="0" err="1">
                    <a:latin typeface="Arial" panose="020B0604020202020204" pitchFamily="34" charset="0"/>
                    <a:cs typeface="Arial" panose="020B0604020202020204" pitchFamily="34" charset="0"/>
                  </a:rPr>
                  <a:t>two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people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Polyamorous</a:t>
                </a:r>
                <a:r>
                  <a:rPr lang="nb-NO" sz="2400" dirty="0">
                    <a:latin typeface="Arial" panose="020B0604020202020204" pitchFamily="34" charset="0"/>
                    <a:cs typeface="Arial" panose="020B0604020202020204" pitchFamily="34" charset="0"/>
                  </a:rPr>
                  <a:t> relationships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not a Christian </a:t>
                </a:r>
                <a:r>
                  <a:rPr lang="nb-NO" sz="2400" dirty="0" err="1">
                    <a:latin typeface="Arial" panose="020B0604020202020204" pitchFamily="34" charset="0"/>
                    <a:cs typeface="Arial" panose="020B0604020202020204" pitchFamily="34" charset="0"/>
                  </a:rPr>
                  <a:t>option</a:t>
                </a:r>
                <a:r>
                  <a:rPr lang="nb-NO" sz="2400" dirty="0">
                    <a:latin typeface="Arial" panose="020B0604020202020204" pitchFamily="34" charset="0"/>
                    <a:cs typeface="Arial" panose="020B0604020202020204" pitchFamily="34" charset="0"/>
                  </a:rPr>
                  <a:t>.</a:t>
                </a:r>
              </a:p>
              <a:p>
                <a:endParaRPr lang="nb-NO" dirty="0"/>
              </a:p>
            </p:txBody>
          </p:sp>
        </mc:Choice>
        <mc:Fallback xmlns="">
          <p:sp>
            <p:nvSpPr>
              <p:cNvPr id="3" name="TekstSylinder 2"/>
              <p:cNvSpPr txBox="1">
                <a:spLocks noRot="1" noChangeAspect="1" noMove="1" noResize="1" noEditPoints="1" noAdjustHandles="1" noChangeArrowheads="1" noChangeShapeType="1" noTextEdit="1"/>
              </p:cNvSpPr>
              <p:nvPr/>
            </p:nvSpPr>
            <p:spPr>
              <a:xfrm>
                <a:off x="2987824" y="1196752"/>
                <a:ext cx="5976664" cy="5632311"/>
              </a:xfrm>
              <a:prstGeom prst="rect">
                <a:avLst/>
              </a:prstGeom>
              <a:blipFill>
                <a:blip r:embed="rId3"/>
                <a:stretch>
                  <a:fillRect l="-1325" t="-1407" r="-1019"/>
                </a:stretch>
              </a:blipFill>
            </p:spPr>
            <p:txBody>
              <a:bodyPr/>
              <a:lstStyle/>
              <a:p>
                <a:r>
                  <a:rPr lang="nb-NO">
                    <a:noFill/>
                  </a:rPr>
                  <a:t> </a:t>
                </a:r>
              </a:p>
            </p:txBody>
          </p:sp>
        </mc:Fallback>
      </mc:AlternateContent>
      <p:sp>
        <p:nvSpPr>
          <p:cNvPr id="2" name="AutoShape 2" descr="Bilderesultat for famil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695" y="1340768"/>
            <a:ext cx="284380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611560" y="116632"/>
            <a:ext cx="8280920" cy="6771084"/>
          </a:xfrm>
          <a:prstGeom prst="rect">
            <a:avLst/>
          </a:prstGeom>
        </p:spPr>
        <p:txBody>
          <a:bodyPr wrap="square">
            <a:spAutoFit/>
          </a:bodyPr>
          <a:lstStyle/>
          <a:p>
            <a:r>
              <a:rPr lang="nb-NO" sz="5000" b="1" dirty="0">
                <a:solidFill>
                  <a:srgbClr val="7030A0"/>
                </a:solidFill>
                <a:latin typeface="Arial Black" panose="020B0A04020102020204" pitchFamily="34" charset="0"/>
              </a:rPr>
              <a:t>The </a:t>
            </a:r>
            <a:r>
              <a:rPr lang="nb-NO" sz="5000" b="1" dirty="0" err="1">
                <a:solidFill>
                  <a:srgbClr val="7030A0"/>
                </a:solidFill>
                <a:latin typeface="Arial Black" panose="020B0A04020102020204" pitchFamily="34" charset="0"/>
              </a:rPr>
              <a:t>message</a:t>
            </a:r>
            <a:endParaRPr lang="nb-NO" sz="5000" b="1" dirty="0">
              <a:solidFill>
                <a:srgbClr val="7030A0"/>
              </a:solidFill>
              <a:latin typeface="Arial Black" panose="020B0A04020102020204" pitchFamily="34" charset="0"/>
            </a:endParaRPr>
          </a:p>
          <a:p>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radical</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gender-neutral</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ideology</a:t>
            </a:r>
            <a:br>
              <a:rPr lang="nb-NO" sz="2400" b="1" dirty="0">
                <a:solidFill>
                  <a:srgbClr val="C00000"/>
                </a:solidFill>
                <a:latin typeface="Berlin Sans FB Demi" panose="020E0802020502020306" pitchFamily="34" charset="0"/>
              </a:rPr>
            </a:br>
            <a:br>
              <a:rPr lang="nb-NO" sz="1100" b="1" dirty="0">
                <a:solidFill>
                  <a:srgbClr val="C00000"/>
                </a:solidFill>
                <a:latin typeface="Berlin Sans FB Demi" panose="020E0802020502020306" pitchFamily="34" charset="0"/>
              </a:rPr>
            </a:br>
            <a:r>
              <a:rPr lang="nb-NO" sz="2200" b="1" dirty="0">
                <a:latin typeface="Arial" panose="020B0604020202020204" pitchFamily="34" charset="0"/>
                <a:cs typeface="Arial" panose="020B0604020202020204" pitchFamily="34" charset="0"/>
              </a:rPr>
              <a:t>1)</a:t>
            </a:r>
            <a:r>
              <a:rPr lang="nb-NO" sz="2200" dirty="0">
                <a:latin typeface="Arial" panose="020B0604020202020204" pitchFamily="34" charset="0"/>
                <a:cs typeface="Arial" panose="020B0604020202020204" pitchFamily="34" charset="0"/>
              </a:rPr>
              <a:t> A fundamental </a:t>
            </a:r>
            <a:r>
              <a:rPr lang="nb-NO" sz="2200" dirty="0" err="1">
                <a:latin typeface="Arial" panose="020B0604020202020204" pitchFamily="34" charset="0"/>
                <a:cs typeface="Arial" panose="020B0604020202020204" pitchFamily="34" charset="0"/>
              </a:rPr>
              <a:t>premise</a:t>
            </a:r>
            <a:r>
              <a:rPr lang="nb-NO" sz="2200" dirty="0">
                <a:latin typeface="Arial" panose="020B0604020202020204" pitchFamily="34" charset="0"/>
                <a:cs typeface="Arial" panose="020B0604020202020204" pitchFamily="34" charset="0"/>
              </a:rPr>
              <a:t>: all </a:t>
            </a:r>
            <a:r>
              <a:rPr lang="nb-NO" sz="2200" dirty="0" err="1">
                <a:latin typeface="Arial" panose="020B0604020202020204" pitchFamily="34" charset="0"/>
                <a:cs typeface="Arial" panose="020B0604020202020204" pitchFamily="34" charset="0"/>
              </a:rPr>
              <a:t>sexual</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orientations</a:t>
            </a:r>
            <a:r>
              <a:rPr lang="nb-NO" sz="2200" dirty="0">
                <a:latin typeface="Arial" panose="020B0604020202020204" pitchFamily="34" charset="0"/>
                <a:cs typeface="Arial" panose="020B0604020202020204" pitchFamily="34" charset="0"/>
              </a:rPr>
              <a:t>, all </a:t>
            </a:r>
            <a:r>
              <a:rPr lang="nb-NO" sz="2200" dirty="0" err="1">
                <a:latin typeface="Arial" panose="020B0604020202020204" pitchFamily="34" charset="0"/>
                <a:cs typeface="Arial" panose="020B0604020202020204" pitchFamily="34" charset="0"/>
              </a:rPr>
              <a:t>gender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identities</a:t>
            </a:r>
            <a:r>
              <a:rPr lang="nb-NO" sz="2200" dirty="0">
                <a:latin typeface="Arial" panose="020B0604020202020204" pitchFamily="34" charset="0"/>
                <a:cs typeface="Arial" panose="020B0604020202020204" pitchFamily="34" charset="0"/>
              </a:rPr>
              <a:t> and all </a:t>
            </a:r>
            <a:r>
              <a:rPr lang="nb-NO" sz="2200" dirty="0" err="1">
                <a:latin typeface="Arial" panose="020B0604020202020204" pitchFamily="34" charset="0"/>
                <a:cs typeface="Arial" panose="020B0604020202020204" pitchFamily="34" charset="0"/>
              </a:rPr>
              <a:t>gender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expressions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equally</a:t>
            </a:r>
            <a:r>
              <a:rPr lang="nb-NO" sz="2200" dirty="0">
                <a:latin typeface="Arial" panose="020B0604020202020204" pitchFamily="34" charset="0"/>
                <a:cs typeface="Arial" panose="020B0604020202020204" pitchFamily="34" charset="0"/>
              </a:rPr>
              <a:t> valid and </a:t>
            </a:r>
            <a:r>
              <a:rPr lang="nb-NO" sz="2200" dirty="0" err="1">
                <a:latin typeface="Arial" panose="020B0604020202020204" pitchFamily="34" charset="0"/>
                <a:cs typeface="Arial" panose="020B0604020202020204" pitchFamily="34" charset="0"/>
              </a:rPr>
              <a:t>valuable</a:t>
            </a:r>
            <a:r>
              <a:rPr lang="nb-NO" sz="2200" dirty="0">
                <a:latin typeface="Arial" panose="020B0604020202020204" pitchFamily="34" charset="0"/>
                <a:cs typeface="Arial" panose="020B0604020202020204" pitchFamily="34" charset="0"/>
              </a:rPr>
              <a:t> ‘variants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normality</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a:t>
            </a:r>
            <a:r>
              <a:rPr lang="nb-NO" sz="2200" dirty="0">
                <a:solidFill>
                  <a:srgbClr val="C00000"/>
                </a:solidFill>
                <a:latin typeface="Arial" panose="020B0604020202020204" pitchFamily="34" charset="0"/>
                <a:cs typeface="Arial" panose="020B0604020202020204" pitchFamily="34" charset="0"/>
              </a:rPr>
              <a:t>   </a:t>
            </a:r>
            <a:r>
              <a:rPr lang="nb-NO" sz="2200" b="1" dirty="0">
                <a:solidFill>
                  <a:srgbClr val="C00000"/>
                </a:solidFill>
                <a:latin typeface="Arial" panose="020B0604020202020204" pitchFamily="34" charset="0"/>
                <a:cs typeface="Arial" panose="020B0604020202020204" pitchFamily="34" charset="0"/>
              </a:rPr>
              <a:t>hetero, homo, bi, </a:t>
            </a:r>
            <a:r>
              <a:rPr lang="nb-NO" sz="2200" b="1" dirty="0" err="1">
                <a:solidFill>
                  <a:srgbClr val="C00000"/>
                </a:solidFill>
                <a:latin typeface="Arial" panose="020B0604020202020204" pitchFamily="34" charset="0"/>
                <a:cs typeface="Arial" panose="020B0604020202020204" pitchFamily="34" charset="0"/>
              </a:rPr>
              <a:t>poly</a:t>
            </a:r>
            <a:r>
              <a:rPr lang="nb-NO" sz="2200" b="1" dirty="0">
                <a:solidFill>
                  <a:srgbClr val="C00000"/>
                </a:solidFill>
                <a:latin typeface="Arial" panose="020B0604020202020204" pitchFamily="34" charset="0"/>
                <a:cs typeface="Arial" panose="020B0604020202020204" pitchFamily="34" charset="0"/>
              </a:rPr>
              <a:t>, pan, trans and so on.</a:t>
            </a:r>
            <a:r>
              <a:rPr lang="nb-NO" sz="2200" dirty="0">
                <a:solidFill>
                  <a:srgbClr val="C00000"/>
                </a:solidFill>
                <a:latin typeface="Arial" panose="020B0604020202020204" pitchFamily="34" charset="0"/>
                <a:cs typeface="Arial" panose="020B0604020202020204" pitchFamily="34" charset="0"/>
              </a:rPr>
              <a:t> </a:t>
            </a:r>
            <a:br>
              <a:rPr lang="nb-NO" sz="2200" dirty="0">
                <a:solidFill>
                  <a:srgbClr val="C00000"/>
                </a:solidFill>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everything</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considered</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equally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natural</a:t>
            </a:r>
            <a:r>
              <a:rPr lang="nb-NO" sz="2200" dirty="0">
                <a:latin typeface="Arial" panose="020B0604020202020204" pitchFamily="34" charset="0"/>
                <a:cs typeface="Arial" panose="020B0604020202020204" pitchFamily="34" charset="0"/>
              </a:rPr>
              <a:t>, normal and </a:t>
            </a:r>
            <a:r>
              <a:rPr lang="nb-NO" sz="2200" dirty="0" err="1">
                <a:latin typeface="Arial" panose="020B0604020202020204" pitchFamily="34" charset="0"/>
                <a:cs typeface="Arial" panose="020B0604020202020204" pitchFamily="34" charset="0"/>
              </a:rPr>
              <a:t>ethically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acceptable</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endParaRPr lang="nb-NO" sz="10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2)</a:t>
            </a:r>
            <a:r>
              <a:rPr lang="nb-NO" sz="2200" dirty="0">
                <a:latin typeface="Arial" panose="020B0604020202020204" pitchFamily="34" charset="0"/>
                <a:cs typeface="Arial" panose="020B0604020202020204" pitchFamily="34" charset="0"/>
              </a:rPr>
              <a:t> The </a:t>
            </a:r>
            <a:r>
              <a:rPr lang="nb-NO" sz="2200" dirty="0" err="1">
                <a:latin typeface="Arial" panose="020B0604020202020204" pitchFamily="34" charset="0"/>
                <a:cs typeface="Arial" panose="020B0604020202020204" pitchFamily="34" charset="0"/>
              </a:rPr>
              <a:t>significance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gender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man and </a:t>
            </a:r>
            <a:r>
              <a:rPr lang="nb-NO" sz="2200" dirty="0" err="1">
                <a:latin typeface="Arial" panose="020B0604020202020204" pitchFamily="34" charset="0"/>
                <a:cs typeface="Arial" panose="020B0604020202020204" pitchFamily="34" charset="0"/>
              </a:rPr>
              <a:t>woman</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mother</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father</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negated</a:t>
            </a:r>
            <a:r>
              <a:rPr lang="nb-NO" sz="2200" dirty="0">
                <a:latin typeface="Arial" panose="020B0604020202020204" pitchFamily="34" charset="0"/>
                <a:cs typeface="Arial" panose="020B0604020202020204" pitchFamily="34" charset="0"/>
              </a:rPr>
              <a:t>. The </a:t>
            </a:r>
            <a:r>
              <a:rPr lang="nb-NO" sz="2200" dirty="0" err="1">
                <a:latin typeface="Arial" panose="020B0604020202020204" pitchFamily="34" charset="0"/>
                <a:cs typeface="Arial" panose="020B0604020202020204" pitchFamily="34" charset="0"/>
              </a:rPr>
              <a:t>difference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between</a:t>
            </a:r>
            <a:r>
              <a:rPr lang="nb-NO" sz="2200" dirty="0">
                <a:latin typeface="Arial" panose="020B0604020202020204" pitchFamily="34" charset="0"/>
                <a:cs typeface="Arial" panose="020B0604020202020204" pitchFamily="34" charset="0"/>
              </a:rPr>
              <a:t> norm/ideal and </a:t>
            </a:r>
            <a:r>
              <a:rPr lang="nb-NO" sz="2200" dirty="0" err="1">
                <a:latin typeface="Arial" panose="020B0604020202020204" pitchFamily="34" charset="0"/>
                <a:cs typeface="Arial" panose="020B0604020202020204" pitchFamily="34" charset="0"/>
              </a:rPr>
              <a:t>exception</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abolished</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made</a:t>
            </a:r>
            <a:r>
              <a:rPr lang="nb-NO" sz="2200" dirty="0">
                <a:latin typeface="Arial" panose="020B0604020202020204" pitchFamily="34" charset="0"/>
                <a:cs typeface="Arial" panose="020B0604020202020204" pitchFamily="34" charset="0"/>
              </a:rPr>
              <a:t> irrelevant. </a:t>
            </a:r>
          </a:p>
          <a:p>
            <a:endParaRPr lang="nb-NO" sz="100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3) </a:t>
            </a:r>
            <a:r>
              <a:rPr lang="nb-NO" sz="2200" dirty="0">
                <a:latin typeface="Arial" panose="020B0604020202020204" pitchFamily="34" charset="0"/>
                <a:cs typeface="Arial" panose="020B0604020202020204" pitchFamily="34" charset="0"/>
              </a:rPr>
              <a:t>All </a:t>
            </a:r>
            <a:r>
              <a:rPr lang="nb-NO" sz="2200" dirty="0" err="1">
                <a:latin typeface="Arial" panose="020B0604020202020204" pitchFamily="34" charset="0"/>
                <a:cs typeface="Arial" panose="020B0604020202020204" pitchFamily="34" charset="0"/>
              </a:rPr>
              <a:t>kinds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sexuality</a:t>
            </a:r>
            <a:r>
              <a:rPr lang="nb-NO" sz="2200" dirty="0">
                <a:latin typeface="Arial" panose="020B0604020202020204" pitchFamily="34" charset="0"/>
                <a:cs typeface="Arial" panose="020B0604020202020204" pitchFamily="34" charset="0"/>
              </a:rPr>
              <a:t>, all </a:t>
            </a:r>
            <a:r>
              <a:rPr lang="nb-NO" sz="2200" dirty="0" err="1">
                <a:latin typeface="Arial" panose="020B0604020202020204" pitchFamily="34" charset="0"/>
                <a:cs typeface="Arial" panose="020B0604020202020204" pitchFamily="34" charset="0"/>
              </a:rPr>
              <a:t>kinds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sexual</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acts</a:t>
            </a:r>
            <a:r>
              <a:rPr lang="nb-NO" sz="2200" dirty="0">
                <a:latin typeface="Arial" panose="020B0604020202020204" pitchFamily="34" charset="0"/>
                <a:cs typeface="Arial" panose="020B0604020202020204" pitchFamily="34" charset="0"/>
              </a:rPr>
              <a:t> and all </a:t>
            </a:r>
            <a:r>
              <a:rPr lang="nb-NO" sz="2200" dirty="0" err="1">
                <a:latin typeface="Arial" panose="020B0604020202020204" pitchFamily="34" charset="0"/>
                <a:cs typeface="Arial" panose="020B0604020202020204" pitchFamily="34" charset="0"/>
              </a:rPr>
              <a:t>kinds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relationships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considered</a:t>
            </a:r>
            <a:r>
              <a:rPr lang="nb-NO" sz="2200" dirty="0">
                <a:latin typeface="Arial" panose="020B0604020202020204" pitchFamily="34" charset="0"/>
                <a:cs typeface="Arial" panose="020B0604020202020204" pitchFamily="34" charset="0"/>
              </a:rPr>
              <a:t> positive, as </a:t>
            </a:r>
            <a:r>
              <a:rPr lang="nb-NO" sz="2200" dirty="0" err="1">
                <a:latin typeface="Arial" panose="020B0604020202020204" pitchFamily="34" charset="0"/>
                <a:cs typeface="Arial" panose="020B0604020202020204" pitchFamily="34" charset="0"/>
              </a:rPr>
              <a:t>long</a:t>
            </a:r>
            <a:r>
              <a:rPr lang="nb-NO" sz="2200" dirty="0">
                <a:latin typeface="Arial" panose="020B0604020202020204" pitchFamily="34" charset="0"/>
                <a:cs typeface="Arial" panose="020B0604020202020204" pitchFamily="34" charset="0"/>
              </a:rPr>
              <a:t> as </a:t>
            </a:r>
            <a:r>
              <a:rPr lang="nb-NO" sz="2200" dirty="0" err="1">
                <a:latin typeface="Arial" panose="020B0604020202020204" pitchFamily="34" charset="0"/>
                <a:cs typeface="Arial" panose="020B0604020202020204" pitchFamily="34" charset="0"/>
              </a:rPr>
              <a:t>they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voluntary</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without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pressure</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abuse</a:t>
            </a:r>
            <a:r>
              <a:rPr lang="nb-NO" sz="2200" dirty="0">
                <a:latin typeface="Arial" panose="020B0604020202020204" pitchFamily="34" charset="0"/>
                <a:cs typeface="Arial" panose="020B0604020202020204" pitchFamily="34" charset="0"/>
              </a:rPr>
              <a:t>. The ideal and goal is </a:t>
            </a:r>
            <a:r>
              <a:rPr lang="nb-NO" sz="2200" dirty="0" err="1">
                <a:latin typeface="Arial" panose="020B0604020202020204" pitchFamily="34" charset="0"/>
                <a:cs typeface="Arial" panose="020B0604020202020204" pitchFamily="34" charset="0"/>
              </a:rPr>
              <a:t>unlimited</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diversity</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freedom</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without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boundaries</a:t>
            </a:r>
            <a:r>
              <a:rPr lang="nb-NO" sz="2200" dirty="0">
                <a:latin typeface="Arial" panose="020B0604020202020204" pitchFamily="34" charset="0"/>
                <a:cs typeface="Arial" panose="020B0604020202020204" pitchFamily="34" charset="0"/>
              </a:rPr>
              <a:t>. </a:t>
            </a:r>
          </a:p>
          <a:p>
            <a:endParaRPr lang="nb-NO" sz="10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4) </a:t>
            </a:r>
            <a:r>
              <a:rPr lang="nb-NO" sz="2200" dirty="0">
                <a:latin typeface="Arial" panose="020B0604020202020204" pitchFamily="34" charset="0"/>
                <a:cs typeface="Arial" panose="020B0604020202020204" pitchFamily="34" charset="0"/>
              </a:rPr>
              <a:t>The </a:t>
            </a:r>
            <a:r>
              <a:rPr lang="nb-NO" sz="2200" dirty="0" err="1">
                <a:latin typeface="Arial" panose="020B0604020202020204" pitchFamily="34" charset="0"/>
                <a:cs typeface="Arial" panose="020B0604020202020204" pitchFamily="34" charset="0"/>
              </a:rPr>
              <a:t>focus</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on</a:t>
            </a:r>
            <a:r>
              <a:rPr lang="nb-NO" sz="2200" dirty="0">
                <a:latin typeface="Arial" panose="020B0604020202020204" pitchFamily="34" charset="0"/>
                <a:cs typeface="Arial" panose="020B0604020202020204" pitchFamily="34" charset="0"/>
              </a:rPr>
              <a:t> adults and </a:t>
            </a:r>
            <a:r>
              <a:rPr lang="nb-NO" sz="2200" dirty="0" err="1">
                <a:latin typeface="Arial" panose="020B0604020202020204" pitchFamily="34" charset="0"/>
                <a:cs typeface="Arial" panose="020B0604020202020204" pitchFamily="34" charset="0"/>
              </a:rPr>
              <a:t>their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demands</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wishes</a:t>
            </a:r>
            <a:r>
              <a:rPr lang="nb-NO" sz="2200" dirty="0">
                <a:latin typeface="Arial" panose="020B0604020202020204" pitchFamily="34" charset="0"/>
                <a:cs typeface="Arial" panose="020B0604020202020204" pitchFamily="34" charset="0"/>
              </a:rPr>
              <a:t>.</a:t>
            </a:r>
          </a:p>
          <a:p>
            <a:endParaRPr lang="nb-NO" sz="600" dirty="0">
              <a:latin typeface="+mj-lt"/>
            </a:endParaRPr>
          </a:p>
        </p:txBody>
      </p:sp>
      <p:pic>
        <p:nvPicPr>
          <p:cNvPr id="3" name="Picture 4" descr="Bilderesultat for polyam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60648"/>
            <a:ext cx="2016224" cy="113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5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23528" y="832058"/>
            <a:ext cx="3528392" cy="6740307"/>
          </a:xfrm>
          <a:prstGeom prst="rect">
            <a:avLst/>
          </a:prstGeom>
          <a:noFill/>
        </p:spPr>
        <p:txBody>
          <a:bodyPr wrap="square" rtlCol="0">
            <a:spAutoFit/>
          </a:bodyPr>
          <a:lstStyle/>
          <a:p>
            <a:r>
              <a:rPr lang="en-US" b="1" dirty="0" err="1">
                <a:latin typeface="Arial Narrow" panose="020B0606020202030204" pitchFamily="34" charset="0"/>
              </a:rPr>
              <a:t>Agender</a:t>
            </a:r>
            <a:endParaRPr lang="nb-NO" b="1" dirty="0">
              <a:latin typeface="Arial Narrow" panose="020B0606020202030204" pitchFamily="34" charset="0"/>
            </a:endParaRPr>
          </a:p>
          <a:p>
            <a:r>
              <a:rPr lang="en-US" b="1" dirty="0" err="1">
                <a:latin typeface="Arial Narrow" panose="020B0606020202030204" pitchFamily="34" charset="0"/>
              </a:rPr>
              <a:t>Androgyne</a:t>
            </a:r>
            <a:endParaRPr lang="nb-NO" b="1" dirty="0">
              <a:latin typeface="Arial Narrow" panose="020B0606020202030204" pitchFamily="34" charset="0"/>
            </a:endParaRPr>
          </a:p>
          <a:p>
            <a:r>
              <a:rPr lang="en-US" b="1" dirty="0" err="1">
                <a:latin typeface="Arial Narrow" panose="020B0606020202030204" pitchFamily="34" charset="0"/>
              </a:rPr>
              <a:t>Androgynes</a:t>
            </a:r>
            <a:endParaRPr lang="nb-NO" b="1" dirty="0">
              <a:latin typeface="Arial Narrow" panose="020B0606020202030204" pitchFamily="34" charset="0"/>
            </a:endParaRPr>
          </a:p>
          <a:p>
            <a:r>
              <a:rPr lang="en-US" b="1" dirty="0">
                <a:latin typeface="Arial Narrow" panose="020B0606020202030204" pitchFamily="34" charset="0"/>
              </a:rPr>
              <a:t>Androgynous</a:t>
            </a:r>
            <a:endParaRPr lang="nb-NO" b="1" dirty="0">
              <a:latin typeface="Arial Narrow" panose="020B0606020202030204" pitchFamily="34" charset="0"/>
            </a:endParaRPr>
          </a:p>
          <a:p>
            <a:r>
              <a:rPr lang="en-US" b="1" dirty="0">
                <a:latin typeface="Arial Narrow" panose="020B0606020202030204" pitchFamily="34" charset="0"/>
              </a:rPr>
              <a:t>Asexual</a:t>
            </a:r>
            <a:endParaRPr lang="nb-NO" b="1" dirty="0">
              <a:latin typeface="Arial Narrow" panose="020B0606020202030204" pitchFamily="34" charset="0"/>
            </a:endParaRPr>
          </a:p>
          <a:p>
            <a:r>
              <a:rPr lang="en-US" b="1" dirty="0" err="1">
                <a:latin typeface="Arial Narrow" panose="020B0606020202030204" pitchFamily="34" charset="0"/>
              </a:rPr>
              <a:t>Bigender</a:t>
            </a:r>
            <a:endParaRPr lang="nb-NO" b="1" dirty="0">
              <a:latin typeface="Arial Narrow" panose="020B0606020202030204" pitchFamily="34" charset="0"/>
            </a:endParaRPr>
          </a:p>
          <a:p>
            <a:r>
              <a:rPr lang="en-US" b="1" dirty="0">
                <a:latin typeface="Arial Narrow" panose="020B0606020202030204" pitchFamily="34" charset="0"/>
              </a:rPr>
              <a:t>Cis</a:t>
            </a:r>
            <a:endParaRPr lang="nb-NO" b="1" dirty="0">
              <a:latin typeface="Arial Narrow" panose="020B0606020202030204" pitchFamily="34" charset="0"/>
            </a:endParaRPr>
          </a:p>
          <a:p>
            <a:r>
              <a:rPr lang="en-US" b="1" dirty="0">
                <a:latin typeface="Arial Narrow" panose="020B0606020202030204" pitchFamily="34" charset="0"/>
              </a:rPr>
              <a:t>Cis Female</a:t>
            </a:r>
            <a:endParaRPr lang="nb-NO" b="1" dirty="0">
              <a:latin typeface="Arial Narrow" panose="020B0606020202030204" pitchFamily="34" charset="0"/>
            </a:endParaRPr>
          </a:p>
          <a:p>
            <a:r>
              <a:rPr lang="en-US" b="1" dirty="0">
                <a:latin typeface="Arial Narrow" panose="020B0606020202030204" pitchFamily="34" charset="0"/>
              </a:rPr>
              <a:t>Cis Male</a:t>
            </a:r>
            <a:endParaRPr lang="nb-NO" b="1" dirty="0">
              <a:latin typeface="Arial Narrow" panose="020B0606020202030204" pitchFamily="34" charset="0"/>
            </a:endParaRPr>
          </a:p>
          <a:p>
            <a:r>
              <a:rPr lang="en-US" b="1" dirty="0">
                <a:latin typeface="Arial Narrow" panose="020B0606020202030204" pitchFamily="34" charset="0"/>
              </a:rPr>
              <a:t>Cis Man</a:t>
            </a:r>
            <a:endParaRPr lang="nb-NO" b="1" dirty="0">
              <a:latin typeface="Arial Narrow" panose="020B0606020202030204" pitchFamily="34" charset="0"/>
            </a:endParaRPr>
          </a:p>
          <a:p>
            <a:r>
              <a:rPr lang="en-US" b="1" dirty="0">
                <a:latin typeface="Arial Narrow" panose="020B0606020202030204" pitchFamily="34" charset="0"/>
              </a:rPr>
              <a:t>Cis Woman</a:t>
            </a:r>
            <a:endParaRPr lang="nb-NO" b="1" dirty="0">
              <a:latin typeface="Arial Narrow" panose="020B0606020202030204" pitchFamily="34" charset="0"/>
            </a:endParaRPr>
          </a:p>
          <a:p>
            <a:r>
              <a:rPr lang="en-US" b="1" dirty="0">
                <a:latin typeface="Arial Narrow" panose="020B0606020202030204" pitchFamily="34" charset="0"/>
              </a:rPr>
              <a:t>Cisgender</a:t>
            </a:r>
            <a:endParaRPr lang="nb-NO" b="1" dirty="0">
              <a:latin typeface="Arial Narrow" panose="020B0606020202030204" pitchFamily="34" charset="0"/>
            </a:endParaRPr>
          </a:p>
          <a:p>
            <a:r>
              <a:rPr lang="en-US" b="1" dirty="0">
                <a:latin typeface="Arial Narrow" panose="020B0606020202030204" pitchFamily="34" charset="0"/>
              </a:rPr>
              <a:t>Cisgender Female</a:t>
            </a:r>
            <a:endParaRPr lang="nb-NO" b="1" dirty="0">
              <a:latin typeface="Arial Narrow" panose="020B0606020202030204" pitchFamily="34" charset="0"/>
            </a:endParaRPr>
          </a:p>
          <a:p>
            <a:r>
              <a:rPr lang="en-US" b="1" dirty="0">
                <a:latin typeface="Arial Narrow" panose="020B0606020202030204" pitchFamily="34" charset="0"/>
              </a:rPr>
              <a:t>Cisgender Male</a:t>
            </a:r>
            <a:endParaRPr lang="nb-NO" b="1" dirty="0">
              <a:latin typeface="Arial Narrow" panose="020B0606020202030204" pitchFamily="34" charset="0"/>
            </a:endParaRPr>
          </a:p>
          <a:p>
            <a:r>
              <a:rPr lang="en-US" b="1" dirty="0">
                <a:latin typeface="Arial Narrow" panose="020B0606020202030204" pitchFamily="34" charset="0"/>
              </a:rPr>
              <a:t>Cisgender Man</a:t>
            </a:r>
            <a:endParaRPr lang="nb-NO" b="1" dirty="0">
              <a:latin typeface="Arial Narrow" panose="020B0606020202030204" pitchFamily="34" charset="0"/>
            </a:endParaRPr>
          </a:p>
          <a:p>
            <a:r>
              <a:rPr lang="en-US" b="1" dirty="0">
                <a:latin typeface="Arial Narrow" panose="020B0606020202030204" pitchFamily="34" charset="0"/>
              </a:rPr>
              <a:t>Cisgender Woman</a:t>
            </a:r>
            <a:endParaRPr lang="nb-NO" b="1" dirty="0">
              <a:latin typeface="Arial Narrow" panose="020B0606020202030204" pitchFamily="34" charset="0"/>
            </a:endParaRPr>
          </a:p>
          <a:p>
            <a:r>
              <a:rPr lang="en-US" b="1" dirty="0">
                <a:latin typeface="Arial Narrow" panose="020B0606020202030204" pitchFamily="34" charset="0"/>
              </a:rPr>
              <a:t>Female to Male</a:t>
            </a:r>
            <a:endParaRPr lang="nb-NO" b="1" dirty="0">
              <a:latin typeface="Arial Narrow" panose="020B0606020202030204" pitchFamily="34" charset="0"/>
            </a:endParaRPr>
          </a:p>
          <a:p>
            <a:r>
              <a:rPr lang="en-US" b="1" dirty="0">
                <a:latin typeface="Arial Narrow" panose="020B0606020202030204" pitchFamily="34" charset="0"/>
              </a:rPr>
              <a:t>Female to male </a:t>
            </a:r>
            <a:br>
              <a:rPr lang="en-US" b="1" dirty="0">
                <a:latin typeface="Arial Narrow" panose="020B0606020202030204" pitchFamily="34" charset="0"/>
              </a:rPr>
            </a:br>
            <a:r>
              <a:rPr lang="en-US" b="1" dirty="0">
                <a:latin typeface="Arial Narrow" panose="020B0606020202030204" pitchFamily="34" charset="0"/>
              </a:rPr>
              <a:t>     trans man</a:t>
            </a:r>
            <a:endParaRPr lang="nb-NO" b="1" dirty="0">
              <a:latin typeface="Arial Narrow" panose="020B0606020202030204" pitchFamily="34" charset="0"/>
            </a:endParaRPr>
          </a:p>
          <a:p>
            <a:r>
              <a:rPr lang="en-US" b="1" dirty="0">
                <a:latin typeface="Arial Narrow" panose="020B0606020202030204" pitchFamily="34" charset="0"/>
              </a:rPr>
              <a:t>Female to male </a:t>
            </a:r>
            <a:br>
              <a:rPr lang="en-US" b="1" dirty="0">
                <a:latin typeface="Arial Narrow" panose="020B0606020202030204" pitchFamily="34" charset="0"/>
              </a:rPr>
            </a:br>
            <a:r>
              <a:rPr lang="en-US" b="1" dirty="0">
                <a:latin typeface="Arial Narrow" panose="020B0606020202030204" pitchFamily="34" charset="0"/>
              </a:rPr>
              <a:t>     transgender man</a:t>
            </a:r>
            <a:endParaRPr lang="nb-NO" b="1" dirty="0">
              <a:latin typeface="Arial Narrow" panose="020B0606020202030204" pitchFamily="34" charset="0"/>
            </a:endParaRPr>
          </a:p>
          <a:p>
            <a:endParaRPr lang="en-US" dirty="0"/>
          </a:p>
          <a:p>
            <a:endParaRPr lang="nb-NO" dirty="0"/>
          </a:p>
          <a:p>
            <a:endParaRPr lang="nb-NO" dirty="0"/>
          </a:p>
        </p:txBody>
      </p:sp>
      <p:sp>
        <p:nvSpPr>
          <p:cNvPr id="4" name="TekstSylinder 3"/>
          <p:cNvSpPr txBox="1"/>
          <p:nvPr/>
        </p:nvSpPr>
        <p:spPr>
          <a:xfrm>
            <a:off x="2411760" y="836712"/>
            <a:ext cx="2592288" cy="5632311"/>
          </a:xfrm>
          <a:prstGeom prst="rect">
            <a:avLst/>
          </a:prstGeom>
          <a:noFill/>
        </p:spPr>
        <p:txBody>
          <a:bodyPr wrap="square" rtlCol="0">
            <a:spAutoFit/>
          </a:bodyPr>
          <a:lstStyle/>
          <a:p>
            <a:r>
              <a:rPr lang="en-US" b="1" dirty="0">
                <a:latin typeface="Arial Narrow" panose="020B0606020202030204" pitchFamily="34" charset="0"/>
              </a:rPr>
              <a:t>Female to male </a:t>
            </a:r>
            <a:br>
              <a:rPr lang="en-US" b="1" dirty="0">
                <a:latin typeface="Arial Narrow" panose="020B0606020202030204" pitchFamily="34" charset="0"/>
              </a:rPr>
            </a:br>
            <a:r>
              <a:rPr lang="en-US" b="1" dirty="0">
                <a:latin typeface="Arial Narrow" panose="020B0606020202030204" pitchFamily="34" charset="0"/>
              </a:rPr>
              <a:t>     transsexual man</a:t>
            </a:r>
            <a:endParaRPr lang="nb-NO" b="1" dirty="0">
              <a:latin typeface="Arial Narrow" panose="020B0606020202030204" pitchFamily="34" charset="0"/>
            </a:endParaRPr>
          </a:p>
          <a:p>
            <a:r>
              <a:rPr lang="en-US" b="1" dirty="0">
                <a:latin typeface="Arial Narrow" panose="020B0606020202030204" pitchFamily="34" charset="0"/>
              </a:rPr>
              <a:t>F2M</a:t>
            </a:r>
            <a:endParaRPr lang="nb-NO" b="1" dirty="0">
              <a:latin typeface="Arial Narrow" panose="020B0606020202030204" pitchFamily="34" charset="0"/>
            </a:endParaRPr>
          </a:p>
          <a:p>
            <a:r>
              <a:rPr lang="en-US" b="1" dirty="0">
                <a:latin typeface="Arial Narrow" panose="020B0606020202030204" pitchFamily="34" charset="0"/>
              </a:rPr>
              <a:t>FTM</a:t>
            </a:r>
            <a:endParaRPr lang="nb-NO" b="1" dirty="0">
              <a:latin typeface="Arial Narrow" panose="020B0606020202030204" pitchFamily="34" charset="0"/>
            </a:endParaRPr>
          </a:p>
          <a:p>
            <a:r>
              <a:rPr lang="en-US" b="1" dirty="0">
                <a:latin typeface="Arial Narrow" panose="020B0606020202030204" pitchFamily="34" charset="0"/>
              </a:rPr>
              <a:t>Gender Fluid</a:t>
            </a:r>
            <a:endParaRPr lang="nb-NO" b="1" dirty="0">
              <a:latin typeface="Arial Narrow" panose="020B0606020202030204" pitchFamily="34" charset="0"/>
            </a:endParaRPr>
          </a:p>
          <a:p>
            <a:r>
              <a:rPr lang="en-US" b="1" dirty="0">
                <a:latin typeface="Arial Narrow" panose="020B0606020202030204" pitchFamily="34" charset="0"/>
              </a:rPr>
              <a:t>Gender neutral</a:t>
            </a:r>
            <a:endParaRPr lang="nb-NO" b="1" dirty="0">
              <a:latin typeface="Arial Narrow" panose="020B0606020202030204" pitchFamily="34" charset="0"/>
            </a:endParaRPr>
          </a:p>
          <a:p>
            <a:r>
              <a:rPr lang="en-US" b="1" dirty="0">
                <a:latin typeface="Arial Narrow" panose="020B0606020202030204" pitchFamily="34" charset="0"/>
              </a:rPr>
              <a:t>Gender Nonconforming</a:t>
            </a:r>
            <a:endParaRPr lang="nb-NO" b="1" dirty="0">
              <a:latin typeface="Arial Narrow" panose="020B0606020202030204" pitchFamily="34" charset="0"/>
            </a:endParaRPr>
          </a:p>
          <a:p>
            <a:r>
              <a:rPr lang="en-US" b="1" dirty="0">
                <a:latin typeface="Arial Narrow" panose="020B0606020202030204" pitchFamily="34" charset="0"/>
              </a:rPr>
              <a:t>Gender Questioning</a:t>
            </a:r>
            <a:endParaRPr lang="nb-NO" b="1" dirty="0">
              <a:latin typeface="Arial Narrow" panose="020B0606020202030204" pitchFamily="34" charset="0"/>
            </a:endParaRPr>
          </a:p>
          <a:p>
            <a:r>
              <a:rPr lang="en-US" b="1" dirty="0">
                <a:latin typeface="Arial Narrow" panose="020B0606020202030204" pitchFamily="34" charset="0"/>
              </a:rPr>
              <a:t>Gender Variant</a:t>
            </a:r>
            <a:endParaRPr lang="nb-NO" b="1" dirty="0">
              <a:latin typeface="Arial Narrow" panose="020B0606020202030204" pitchFamily="34" charset="0"/>
            </a:endParaRPr>
          </a:p>
          <a:p>
            <a:r>
              <a:rPr lang="en-US" b="1" dirty="0">
                <a:latin typeface="Arial Narrow" panose="020B0606020202030204" pitchFamily="34" charset="0"/>
              </a:rPr>
              <a:t>Genderqueer</a:t>
            </a:r>
            <a:endParaRPr lang="nb-NO" b="1" dirty="0">
              <a:latin typeface="Arial Narrow" panose="020B0606020202030204" pitchFamily="34" charset="0"/>
            </a:endParaRPr>
          </a:p>
          <a:p>
            <a:r>
              <a:rPr lang="en-US" b="1" dirty="0">
                <a:latin typeface="Arial Narrow" panose="020B0606020202030204" pitchFamily="34" charset="0"/>
              </a:rPr>
              <a:t>Hermaphrodite</a:t>
            </a:r>
            <a:endParaRPr lang="nb-NO" b="1" dirty="0">
              <a:latin typeface="Arial Narrow" panose="020B0606020202030204" pitchFamily="34" charset="0"/>
            </a:endParaRPr>
          </a:p>
          <a:p>
            <a:r>
              <a:rPr lang="en-US" b="1" dirty="0">
                <a:latin typeface="Arial Narrow" panose="020B0606020202030204" pitchFamily="34" charset="0"/>
              </a:rPr>
              <a:t>Intersex</a:t>
            </a:r>
            <a:endParaRPr lang="nb-NO" b="1" dirty="0">
              <a:latin typeface="Arial Narrow" panose="020B0606020202030204" pitchFamily="34" charset="0"/>
            </a:endParaRPr>
          </a:p>
          <a:p>
            <a:r>
              <a:rPr lang="en-US" b="1" dirty="0">
                <a:latin typeface="Arial Narrow" panose="020B0606020202030204" pitchFamily="34" charset="0"/>
              </a:rPr>
              <a:t>Intersex man</a:t>
            </a:r>
            <a:endParaRPr lang="nb-NO" b="1" dirty="0">
              <a:latin typeface="Arial Narrow" panose="020B0606020202030204" pitchFamily="34" charset="0"/>
            </a:endParaRPr>
          </a:p>
          <a:p>
            <a:r>
              <a:rPr lang="en-US" b="1" dirty="0">
                <a:latin typeface="Arial Narrow" panose="020B0606020202030204" pitchFamily="34" charset="0"/>
              </a:rPr>
              <a:t>Intersex person</a:t>
            </a:r>
            <a:endParaRPr lang="nb-NO" b="1" dirty="0">
              <a:latin typeface="Arial Narrow" panose="020B0606020202030204" pitchFamily="34" charset="0"/>
            </a:endParaRPr>
          </a:p>
          <a:p>
            <a:r>
              <a:rPr lang="en-US" b="1" dirty="0">
                <a:latin typeface="Arial Narrow" panose="020B0606020202030204" pitchFamily="34" charset="0"/>
              </a:rPr>
              <a:t>Intersex woman</a:t>
            </a:r>
            <a:endParaRPr lang="nb-NO" b="1" dirty="0">
              <a:latin typeface="Arial Narrow" panose="020B0606020202030204" pitchFamily="34" charset="0"/>
            </a:endParaRPr>
          </a:p>
          <a:p>
            <a:r>
              <a:rPr lang="en-US" b="1" dirty="0">
                <a:latin typeface="Arial Narrow" panose="020B0606020202030204" pitchFamily="34" charset="0"/>
              </a:rPr>
              <a:t>Male to Female</a:t>
            </a:r>
            <a:endParaRPr lang="nb-NO" b="1" dirty="0">
              <a:latin typeface="Arial Narrow" panose="020B0606020202030204" pitchFamily="34" charset="0"/>
            </a:endParaRPr>
          </a:p>
          <a:p>
            <a:r>
              <a:rPr lang="en-US" b="1" dirty="0">
                <a:latin typeface="Arial Narrow" panose="020B0606020202030204" pitchFamily="34" charset="0"/>
              </a:rPr>
              <a:t>Male to female </a:t>
            </a:r>
            <a:br>
              <a:rPr lang="en-US" b="1" dirty="0">
                <a:latin typeface="Arial Narrow" panose="020B0606020202030204" pitchFamily="34" charset="0"/>
              </a:rPr>
            </a:br>
            <a:r>
              <a:rPr lang="en-US" b="1" dirty="0">
                <a:latin typeface="Arial Narrow" panose="020B0606020202030204" pitchFamily="34" charset="0"/>
              </a:rPr>
              <a:t>     trans woman</a:t>
            </a:r>
            <a:endParaRPr lang="nb-NO" b="1" dirty="0">
              <a:latin typeface="Arial Narrow" panose="020B0606020202030204" pitchFamily="34" charset="0"/>
            </a:endParaRPr>
          </a:p>
          <a:p>
            <a:r>
              <a:rPr lang="en-US" b="1" dirty="0">
                <a:latin typeface="Arial Narrow" panose="020B0606020202030204" pitchFamily="34" charset="0"/>
              </a:rPr>
              <a:t>Male to female </a:t>
            </a:r>
            <a:br>
              <a:rPr lang="en-US" b="1" dirty="0">
                <a:latin typeface="Arial Narrow" panose="020B0606020202030204" pitchFamily="34" charset="0"/>
              </a:rPr>
            </a:br>
            <a:r>
              <a:rPr lang="en-US" b="1" dirty="0">
                <a:latin typeface="Arial Narrow" panose="020B0606020202030204" pitchFamily="34" charset="0"/>
              </a:rPr>
              <a:t>     transgender woman</a:t>
            </a:r>
            <a:endParaRPr lang="nb-NO" b="1" dirty="0">
              <a:latin typeface="Arial Narrow" panose="020B0606020202030204" pitchFamily="34" charset="0"/>
            </a:endParaRPr>
          </a:p>
        </p:txBody>
      </p:sp>
      <p:sp>
        <p:nvSpPr>
          <p:cNvPr id="5" name="TekstSylinder 4"/>
          <p:cNvSpPr txBox="1"/>
          <p:nvPr/>
        </p:nvSpPr>
        <p:spPr>
          <a:xfrm>
            <a:off x="4860032" y="836712"/>
            <a:ext cx="2160240" cy="5909310"/>
          </a:xfrm>
          <a:prstGeom prst="rect">
            <a:avLst/>
          </a:prstGeom>
          <a:noFill/>
        </p:spPr>
        <p:txBody>
          <a:bodyPr wrap="square" rtlCol="0">
            <a:spAutoFit/>
          </a:bodyPr>
          <a:lstStyle/>
          <a:p>
            <a:r>
              <a:rPr lang="en-US" b="1" dirty="0">
                <a:latin typeface="Arial Narrow" panose="020B0606020202030204" pitchFamily="34" charset="0"/>
              </a:rPr>
              <a:t>Male to female      </a:t>
            </a:r>
          </a:p>
          <a:p>
            <a:r>
              <a:rPr lang="en-US" b="1" dirty="0">
                <a:latin typeface="Arial Narrow" panose="020B0606020202030204" pitchFamily="34" charset="0"/>
              </a:rPr>
              <a:t>   transsexual woman</a:t>
            </a:r>
            <a:endParaRPr lang="nb-NO" b="1" dirty="0">
              <a:latin typeface="Arial Narrow" panose="020B0606020202030204" pitchFamily="34" charset="0"/>
            </a:endParaRPr>
          </a:p>
          <a:p>
            <a:r>
              <a:rPr lang="en-US" b="1" dirty="0">
                <a:latin typeface="Arial Narrow" panose="020B0606020202030204" pitchFamily="34" charset="0"/>
              </a:rPr>
              <a:t>Man</a:t>
            </a:r>
            <a:endParaRPr lang="nb-NO" b="1" dirty="0">
              <a:latin typeface="Arial Narrow" panose="020B0606020202030204" pitchFamily="34" charset="0"/>
            </a:endParaRPr>
          </a:p>
          <a:p>
            <a:r>
              <a:rPr lang="en-US" b="1" dirty="0">
                <a:latin typeface="Arial Narrow" panose="020B0606020202030204" pitchFamily="34" charset="0"/>
              </a:rPr>
              <a:t>M2F</a:t>
            </a:r>
            <a:endParaRPr lang="nb-NO" b="1" dirty="0">
              <a:latin typeface="Arial Narrow" panose="020B0606020202030204" pitchFamily="34" charset="0"/>
            </a:endParaRPr>
          </a:p>
          <a:p>
            <a:r>
              <a:rPr lang="en-US" b="1" dirty="0">
                <a:latin typeface="Arial Narrow" panose="020B0606020202030204" pitchFamily="34" charset="0"/>
              </a:rPr>
              <a:t>MTF</a:t>
            </a:r>
            <a:endParaRPr lang="nb-NO" b="1" dirty="0">
              <a:latin typeface="Arial Narrow" panose="020B0606020202030204" pitchFamily="34" charset="0"/>
            </a:endParaRPr>
          </a:p>
          <a:p>
            <a:r>
              <a:rPr lang="en-US" b="1" dirty="0">
                <a:latin typeface="Arial Narrow" panose="020B0606020202030204" pitchFamily="34" charset="0"/>
              </a:rPr>
              <a:t>Neither</a:t>
            </a:r>
            <a:endParaRPr lang="nb-NO" b="1" dirty="0">
              <a:latin typeface="Arial Narrow" panose="020B0606020202030204" pitchFamily="34" charset="0"/>
            </a:endParaRPr>
          </a:p>
          <a:p>
            <a:r>
              <a:rPr lang="en-US" b="1" dirty="0" err="1">
                <a:latin typeface="Arial Narrow" panose="020B0606020202030204" pitchFamily="34" charset="0"/>
              </a:rPr>
              <a:t>Neutrois</a:t>
            </a:r>
            <a:endParaRPr lang="nb-NO" b="1" dirty="0">
              <a:latin typeface="Arial Narrow" panose="020B0606020202030204" pitchFamily="34" charset="0"/>
            </a:endParaRPr>
          </a:p>
          <a:p>
            <a:r>
              <a:rPr lang="en-US" b="1" dirty="0">
                <a:latin typeface="Arial Narrow" panose="020B0606020202030204" pitchFamily="34" charset="0"/>
              </a:rPr>
              <a:t>Non-binary</a:t>
            </a:r>
            <a:endParaRPr lang="nb-NO" b="1" dirty="0">
              <a:latin typeface="Arial Narrow" panose="020B0606020202030204" pitchFamily="34" charset="0"/>
            </a:endParaRPr>
          </a:p>
          <a:p>
            <a:r>
              <a:rPr lang="en-US" b="1" dirty="0">
                <a:latin typeface="Arial Narrow" panose="020B0606020202030204" pitchFamily="34" charset="0"/>
              </a:rPr>
              <a:t>Other</a:t>
            </a:r>
            <a:endParaRPr lang="nb-NO" b="1" dirty="0">
              <a:latin typeface="Arial Narrow" panose="020B0606020202030204" pitchFamily="34" charset="0"/>
            </a:endParaRPr>
          </a:p>
          <a:p>
            <a:r>
              <a:rPr lang="en-US" b="1" dirty="0">
                <a:latin typeface="Arial Narrow" panose="020B0606020202030204" pitchFamily="34" charset="0"/>
              </a:rPr>
              <a:t>Pangender</a:t>
            </a:r>
            <a:endParaRPr lang="nb-NO" b="1" dirty="0">
              <a:latin typeface="Arial Narrow" panose="020B0606020202030204" pitchFamily="34" charset="0"/>
            </a:endParaRPr>
          </a:p>
          <a:p>
            <a:r>
              <a:rPr lang="en-US" b="1" dirty="0" err="1">
                <a:latin typeface="Arial Narrow" panose="020B0606020202030204" pitchFamily="34" charset="0"/>
              </a:rPr>
              <a:t>Polygender</a:t>
            </a:r>
            <a:endParaRPr lang="nb-NO" b="1" dirty="0">
              <a:latin typeface="Arial Narrow" panose="020B0606020202030204" pitchFamily="34" charset="0"/>
            </a:endParaRPr>
          </a:p>
          <a:p>
            <a:r>
              <a:rPr lang="en-US" b="1" dirty="0">
                <a:latin typeface="Arial Narrow" panose="020B0606020202030204" pitchFamily="34" charset="0"/>
              </a:rPr>
              <a:t>T* man</a:t>
            </a:r>
            <a:endParaRPr lang="nb-NO" b="1" dirty="0">
              <a:latin typeface="Arial Narrow" panose="020B0606020202030204" pitchFamily="34" charset="0"/>
            </a:endParaRPr>
          </a:p>
          <a:p>
            <a:r>
              <a:rPr lang="en-US" b="1" dirty="0">
                <a:latin typeface="Arial Narrow" panose="020B0606020202030204" pitchFamily="34" charset="0"/>
              </a:rPr>
              <a:t>T* woman</a:t>
            </a:r>
            <a:endParaRPr lang="nb-NO" b="1" dirty="0">
              <a:latin typeface="Arial Narrow" panose="020B0606020202030204" pitchFamily="34" charset="0"/>
            </a:endParaRPr>
          </a:p>
          <a:p>
            <a:r>
              <a:rPr lang="nb-NO" b="1" dirty="0">
                <a:latin typeface="Arial Narrow" panose="020B0606020202030204" pitchFamily="34" charset="0"/>
              </a:rPr>
              <a:t>Trans</a:t>
            </a:r>
          </a:p>
          <a:p>
            <a:r>
              <a:rPr lang="nb-NO" b="1" dirty="0">
                <a:latin typeface="Arial Narrow" panose="020B0606020202030204" pitchFamily="34" charset="0"/>
              </a:rPr>
              <a:t>Trans </a:t>
            </a:r>
            <a:r>
              <a:rPr lang="nb-NO" b="1" dirty="0" err="1">
                <a:latin typeface="Arial Narrow" panose="020B0606020202030204" pitchFamily="34" charset="0"/>
              </a:rPr>
              <a:t>Female</a:t>
            </a:r>
            <a:endParaRPr lang="nb-NO" b="1" dirty="0">
              <a:latin typeface="Arial Narrow" panose="020B0606020202030204" pitchFamily="34" charset="0"/>
            </a:endParaRPr>
          </a:p>
          <a:p>
            <a:r>
              <a:rPr lang="nb-NO" b="1" dirty="0">
                <a:latin typeface="Arial Narrow" panose="020B0606020202030204" pitchFamily="34" charset="0"/>
              </a:rPr>
              <a:t>Trans Male</a:t>
            </a:r>
          </a:p>
          <a:p>
            <a:r>
              <a:rPr lang="nb-NO" b="1" dirty="0">
                <a:latin typeface="Arial Narrow" panose="020B0606020202030204" pitchFamily="34" charset="0"/>
              </a:rPr>
              <a:t>Trans Man</a:t>
            </a:r>
          </a:p>
          <a:p>
            <a:r>
              <a:rPr lang="nb-NO" b="1" dirty="0">
                <a:latin typeface="Arial Narrow" panose="020B0606020202030204" pitchFamily="34" charset="0"/>
              </a:rPr>
              <a:t>Trans Person</a:t>
            </a:r>
          </a:p>
          <a:p>
            <a:r>
              <a:rPr lang="nb-NO" b="1" dirty="0">
                <a:latin typeface="Arial Narrow" panose="020B0606020202030204" pitchFamily="34" charset="0"/>
              </a:rPr>
              <a:t>Trans*</a:t>
            </a:r>
            <a:r>
              <a:rPr lang="nb-NO" b="1" dirty="0" err="1">
                <a:latin typeface="Arial Narrow" panose="020B0606020202030204" pitchFamily="34" charset="0"/>
              </a:rPr>
              <a:t>Female</a:t>
            </a:r>
            <a:endParaRPr lang="nb-NO" b="1" dirty="0">
              <a:latin typeface="Arial Narrow" panose="020B0606020202030204" pitchFamily="34" charset="0"/>
            </a:endParaRPr>
          </a:p>
          <a:p>
            <a:r>
              <a:rPr lang="en-US" b="1" dirty="0">
                <a:latin typeface="Arial Narrow" panose="020B0606020202030204" pitchFamily="34" charset="0"/>
              </a:rPr>
              <a:t>Trans*Male</a:t>
            </a:r>
            <a:endParaRPr lang="nb-NO" b="1" dirty="0">
              <a:latin typeface="Arial Narrow" panose="020B0606020202030204" pitchFamily="34" charset="0"/>
            </a:endParaRPr>
          </a:p>
          <a:p>
            <a:endParaRPr lang="nb-NO" dirty="0"/>
          </a:p>
        </p:txBody>
      </p:sp>
      <p:sp>
        <p:nvSpPr>
          <p:cNvPr id="6" name="TekstSylinder 5"/>
          <p:cNvSpPr txBox="1"/>
          <p:nvPr/>
        </p:nvSpPr>
        <p:spPr>
          <a:xfrm>
            <a:off x="6876256" y="2156078"/>
            <a:ext cx="3384376" cy="4801314"/>
          </a:xfrm>
          <a:prstGeom prst="rect">
            <a:avLst/>
          </a:prstGeom>
          <a:noFill/>
        </p:spPr>
        <p:txBody>
          <a:bodyPr wrap="square" rtlCol="0">
            <a:spAutoFit/>
          </a:bodyPr>
          <a:lstStyle/>
          <a:p>
            <a:r>
              <a:rPr lang="en-US" b="1" dirty="0">
                <a:latin typeface="Arial Narrow" panose="020B0606020202030204" pitchFamily="34" charset="0"/>
              </a:rPr>
              <a:t>Trans*Man</a:t>
            </a:r>
            <a:endParaRPr lang="nb-NO" b="1" dirty="0">
              <a:latin typeface="Arial Narrow" panose="020B0606020202030204" pitchFamily="34" charset="0"/>
            </a:endParaRPr>
          </a:p>
          <a:p>
            <a:r>
              <a:rPr lang="en-US" b="1" dirty="0">
                <a:latin typeface="Arial Narrow" panose="020B0606020202030204" pitchFamily="34" charset="0"/>
              </a:rPr>
              <a:t>Trans*Person</a:t>
            </a:r>
            <a:endParaRPr lang="nb-NO" b="1" dirty="0">
              <a:latin typeface="Arial Narrow" panose="020B0606020202030204" pitchFamily="34" charset="0"/>
            </a:endParaRPr>
          </a:p>
          <a:p>
            <a:r>
              <a:rPr lang="en-US" b="1" dirty="0">
                <a:latin typeface="Arial Narrow" panose="020B0606020202030204" pitchFamily="34" charset="0"/>
              </a:rPr>
              <a:t>Trans*Woman</a:t>
            </a:r>
            <a:endParaRPr lang="nb-NO" b="1" dirty="0">
              <a:latin typeface="Arial Narrow" panose="020B0606020202030204" pitchFamily="34" charset="0"/>
            </a:endParaRPr>
          </a:p>
          <a:p>
            <a:r>
              <a:rPr lang="en-US" b="1" dirty="0">
                <a:latin typeface="Arial Narrow" panose="020B0606020202030204" pitchFamily="34" charset="0"/>
              </a:rPr>
              <a:t>Transsexual</a:t>
            </a:r>
            <a:endParaRPr lang="nb-NO" b="1" dirty="0">
              <a:latin typeface="Arial Narrow" panose="020B0606020202030204" pitchFamily="34" charset="0"/>
            </a:endParaRPr>
          </a:p>
          <a:p>
            <a:r>
              <a:rPr lang="en-US" b="1" dirty="0">
                <a:latin typeface="Arial Narrow" panose="020B0606020202030204" pitchFamily="34" charset="0"/>
              </a:rPr>
              <a:t>Transsexual Female</a:t>
            </a:r>
            <a:endParaRPr lang="nb-NO" b="1" dirty="0">
              <a:latin typeface="Arial Narrow" panose="020B0606020202030204" pitchFamily="34" charset="0"/>
            </a:endParaRPr>
          </a:p>
          <a:p>
            <a:r>
              <a:rPr lang="en-US" b="1" dirty="0">
                <a:latin typeface="Arial Narrow" panose="020B0606020202030204" pitchFamily="34" charset="0"/>
              </a:rPr>
              <a:t>Transsexual Male</a:t>
            </a:r>
            <a:endParaRPr lang="nb-NO" b="1" dirty="0">
              <a:latin typeface="Arial Narrow" panose="020B0606020202030204" pitchFamily="34" charset="0"/>
            </a:endParaRPr>
          </a:p>
          <a:p>
            <a:r>
              <a:rPr lang="en-US" b="1" dirty="0">
                <a:latin typeface="Arial Narrow" panose="020B0606020202030204" pitchFamily="34" charset="0"/>
              </a:rPr>
              <a:t>Transsexual Man</a:t>
            </a:r>
            <a:endParaRPr lang="nb-NO" b="1" dirty="0">
              <a:latin typeface="Arial Narrow" panose="020B0606020202030204" pitchFamily="34" charset="0"/>
            </a:endParaRPr>
          </a:p>
          <a:p>
            <a:r>
              <a:rPr lang="en-US" b="1" dirty="0">
                <a:latin typeface="Arial Narrow" panose="020B0606020202030204" pitchFamily="34" charset="0"/>
              </a:rPr>
              <a:t>Transsexual Person</a:t>
            </a:r>
            <a:endParaRPr lang="nb-NO" b="1" dirty="0">
              <a:latin typeface="Arial Narrow" panose="020B0606020202030204" pitchFamily="34" charset="0"/>
            </a:endParaRPr>
          </a:p>
          <a:p>
            <a:r>
              <a:rPr lang="en-US" b="1" dirty="0">
                <a:latin typeface="Arial Narrow" panose="020B0606020202030204" pitchFamily="34" charset="0"/>
              </a:rPr>
              <a:t>Transsexual Woman</a:t>
            </a:r>
            <a:endParaRPr lang="nb-NO" b="1" dirty="0">
              <a:latin typeface="Arial Narrow" panose="020B0606020202030204" pitchFamily="34" charset="0"/>
            </a:endParaRPr>
          </a:p>
          <a:p>
            <a:r>
              <a:rPr lang="en-US" b="1" dirty="0">
                <a:latin typeface="Arial Narrow" panose="020B0606020202030204" pitchFamily="34" charset="0"/>
              </a:rPr>
              <a:t>Transgender Female</a:t>
            </a:r>
            <a:endParaRPr lang="nb-NO" b="1" dirty="0">
              <a:latin typeface="Arial Narrow" panose="020B0606020202030204" pitchFamily="34" charset="0"/>
            </a:endParaRPr>
          </a:p>
          <a:p>
            <a:r>
              <a:rPr lang="en-US" b="1" dirty="0">
                <a:latin typeface="Arial Narrow" panose="020B0606020202030204" pitchFamily="34" charset="0"/>
              </a:rPr>
              <a:t>Transgender Person</a:t>
            </a:r>
            <a:endParaRPr lang="nb-NO" b="1" dirty="0">
              <a:latin typeface="Arial Narrow" panose="020B0606020202030204" pitchFamily="34" charset="0"/>
            </a:endParaRPr>
          </a:p>
          <a:p>
            <a:r>
              <a:rPr lang="en-US" b="1" dirty="0" err="1">
                <a:latin typeface="Arial Narrow" panose="020B0606020202030204" pitchFamily="34" charset="0"/>
              </a:rPr>
              <a:t>Transmasculine</a:t>
            </a:r>
            <a:endParaRPr lang="nb-NO" b="1" dirty="0">
              <a:latin typeface="Arial Narrow" panose="020B0606020202030204" pitchFamily="34" charset="0"/>
            </a:endParaRPr>
          </a:p>
          <a:p>
            <a:r>
              <a:rPr lang="en-US" b="1" dirty="0">
                <a:latin typeface="Arial Narrow" panose="020B0606020202030204" pitchFamily="34" charset="0"/>
              </a:rPr>
              <a:t>Two* person</a:t>
            </a:r>
            <a:endParaRPr lang="nb-NO" b="1" dirty="0">
              <a:latin typeface="Arial Narrow" panose="020B0606020202030204" pitchFamily="34" charset="0"/>
            </a:endParaRPr>
          </a:p>
          <a:p>
            <a:r>
              <a:rPr lang="en-US" b="1" dirty="0">
                <a:latin typeface="Arial Narrow" panose="020B0606020202030204" pitchFamily="34" charset="0"/>
              </a:rPr>
              <a:t>Two-spirit</a:t>
            </a:r>
            <a:endParaRPr lang="nb-NO" b="1" dirty="0">
              <a:latin typeface="Arial Narrow" panose="020B0606020202030204" pitchFamily="34" charset="0"/>
            </a:endParaRPr>
          </a:p>
          <a:p>
            <a:r>
              <a:rPr lang="en-US" b="1" dirty="0">
                <a:latin typeface="Arial Narrow" panose="020B0606020202030204" pitchFamily="34" charset="0"/>
              </a:rPr>
              <a:t>Two-spirit person</a:t>
            </a:r>
            <a:endParaRPr lang="nb-NO" b="1" dirty="0">
              <a:latin typeface="Arial Narrow" panose="020B0606020202030204" pitchFamily="34" charset="0"/>
            </a:endParaRPr>
          </a:p>
          <a:p>
            <a:r>
              <a:rPr lang="en-US" b="1" dirty="0">
                <a:latin typeface="Arial Narrow" panose="020B0606020202030204" pitchFamily="34" charset="0"/>
              </a:rPr>
              <a:t>Woman</a:t>
            </a:r>
            <a:endParaRPr lang="nb-NO" b="1" dirty="0">
              <a:latin typeface="Arial Narrow" panose="020B0606020202030204" pitchFamily="34" charset="0"/>
            </a:endParaRPr>
          </a:p>
          <a:p>
            <a:endParaRPr lang="nb-NO" dirty="0"/>
          </a:p>
        </p:txBody>
      </p:sp>
      <p:sp>
        <p:nvSpPr>
          <p:cNvPr id="8" name="TekstSylinder 7"/>
          <p:cNvSpPr txBox="1"/>
          <p:nvPr/>
        </p:nvSpPr>
        <p:spPr>
          <a:xfrm>
            <a:off x="323528" y="303039"/>
            <a:ext cx="9001000" cy="553998"/>
          </a:xfrm>
          <a:prstGeom prst="rect">
            <a:avLst/>
          </a:prstGeom>
          <a:noFill/>
        </p:spPr>
        <p:txBody>
          <a:bodyPr wrap="square" rtlCol="0">
            <a:spAutoFit/>
          </a:bodyPr>
          <a:lstStyle/>
          <a:p>
            <a:r>
              <a:rPr lang="en-US" sz="3000" b="1" dirty="0">
                <a:solidFill>
                  <a:srgbClr val="7030A0"/>
                </a:solidFill>
                <a:latin typeface="+mj-lt"/>
              </a:rPr>
              <a:t>71 gender identities for users of Facebook in England</a:t>
            </a:r>
            <a:endParaRPr lang="nb-NO" sz="3000" dirty="0">
              <a:solidFill>
                <a:srgbClr val="7030A0"/>
              </a:solidFill>
              <a:latin typeface="+mj-lt"/>
            </a:endParaRPr>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8988" y="885202"/>
            <a:ext cx="1235419" cy="1235419"/>
          </a:xfrm>
          <a:prstGeom prst="rect">
            <a:avLst/>
          </a:prstGeom>
        </p:spPr>
      </p:pic>
    </p:spTree>
    <p:extLst>
      <p:ext uri="{BB962C8B-B14F-4D97-AF65-F5344CB8AC3E}">
        <p14:creationId xmlns:p14="http://schemas.microsoft.com/office/powerpoint/2010/main" val="301273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5" y="355303"/>
            <a:ext cx="8359659" cy="1200329"/>
          </a:xfrm>
          <a:prstGeom prst="rect">
            <a:avLst/>
          </a:prstGeom>
          <a:noFill/>
        </p:spPr>
        <p:txBody>
          <a:bodyPr wrap="square" rtlCol="0">
            <a:spAutoFit/>
          </a:bodyPr>
          <a:lstStyle/>
          <a:p>
            <a:pPr algn="ctr"/>
            <a:r>
              <a:rPr lang="nb-NO" sz="3200" dirty="0">
                <a:latin typeface="Arial Black" panose="020B0A04020102020204" pitchFamily="34" charset="0"/>
                <a:cs typeface="Arial" panose="020B0604020202020204" pitchFamily="34" charset="0"/>
              </a:rPr>
              <a:t>The </a:t>
            </a:r>
            <a:r>
              <a:rPr lang="nb-NO" sz="3200" dirty="0" err="1">
                <a:latin typeface="Arial Black" panose="020B0A04020102020204" pitchFamily="34" charset="0"/>
                <a:cs typeface="Arial" panose="020B0604020202020204" pitchFamily="34" charset="0"/>
              </a:rPr>
              <a:t>radical</a:t>
            </a:r>
            <a:r>
              <a:rPr lang="nb-NO" sz="3200" dirty="0">
                <a:latin typeface="Arial Black" panose="020B0A04020102020204" pitchFamily="34" charset="0"/>
                <a:cs typeface="Arial" panose="020B0604020202020204" pitchFamily="34" charset="0"/>
              </a:rPr>
              <a:t> </a:t>
            </a:r>
            <a:r>
              <a:rPr lang="nb-NO" sz="3200" dirty="0" err="1">
                <a:latin typeface="Arial Black" panose="020B0A04020102020204" pitchFamily="34" charset="0"/>
                <a:cs typeface="Arial" panose="020B0604020202020204" pitchFamily="34" charset="0"/>
              </a:rPr>
              <a:t>gender-neutral</a:t>
            </a:r>
            <a:r>
              <a:rPr lang="nb-NO" sz="3200" dirty="0">
                <a:latin typeface="Arial Black" panose="020B0A04020102020204" pitchFamily="34" charset="0"/>
                <a:cs typeface="Arial" panose="020B0604020202020204" pitchFamily="34" charset="0"/>
              </a:rPr>
              <a:t> </a:t>
            </a:r>
            <a:r>
              <a:rPr lang="nb-NO" sz="3200" dirty="0" err="1">
                <a:latin typeface="Arial Black" panose="020B0A04020102020204" pitchFamily="34" charset="0"/>
                <a:cs typeface="Arial" panose="020B0604020202020204" pitchFamily="34" charset="0"/>
              </a:rPr>
              <a:t>ideology</a:t>
            </a:r>
            <a:r>
              <a:rPr lang="nb-NO" sz="3200" dirty="0">
                <a:latin typeface="Arial Black" panose="020B0A04020102020204" pitchFamily="34" charset="0"/>
                <a:cs typeface="Arial" panose="020B0604020202020204" pitchFamily="34" charset="0"/>
              </a:rPr>
              <a:t>:</a:t>
            </a:r>
          </a:p>
          <a:p>
            <a:pPr algn="ctr"/>
            <a:r>
              <a:rPr lang="nb-NO" sz="4000" dirty="0">
                <a:solidFill>
                  <a:srgbClr val="7030A0"/>
                </a:solidFill>
                <a:latin typeface="Arial Black" panose="020B0A04020102020204" pitchFamily="34" charset="0"/>
                <a:cs typeface="Arial" panose="020B0604020202020204" pitchFamily="34" charset="0"/>
              </a:rPr>
              <a:t>A head-</a:t>
            </a:r>
            <a:r>
              <a:rPr lang="nb-NO" sz="4000" dirty="0" err="1">
                <a:solidFill>
                  <a:srgbClr val="7030A0"/>
                </a:solidFill>
                <a:latin typeface="Arial Black" panose="020B0A04020102020204" pitchFamily="34" charset="0"/>
                <a:cs typeface="Arial" panose="020B0604020202020204" pitchFamily="34" charset="0"/>
              </a:rPr>
              <a:t>on</a:t>
            </a:r>
            <a:r>
              <a:rPr lang="nb-NO" sz="4000" dirty="0">
                <a:solidFill>
                  <a:srgbClr val="7030A0"/>
                </a:solidFill>
                <a:latin typeface="Arial Black" panose="020B0A04020102020204" pitchFamily="34" charset="0"/>
                <a:cs typeface="Arial" panose="020B0604020202020204" pitchFamily="34" charset="0"/>
              </a:rPr>
              <a:t> </a:t>
            </a:r>
            <a:r>
              <a:rPr lang="nb-NO" sz="4000" dirty="0" err="1">
                <a:solidFill>
                  <a:srgbClr val="7030A0"/>
                </a:solidFill>
                <a:latin typeface="Arial Black" panose="020B0A04020102020204" pitchFamily="34" charset="0"/>
                <a:cs typeface="Arial" panose="020B0604020202020204" pitchFamily="34" charset="0"/>
              </a:rPr>
              <a:t>collision</a:t>
            </a:r>
            <a:endParaRPr lang="nb-NO" sz="4000" dirty="0">
              <a:solidFill>
                <a:srgbClr val="7030A0"/>
              </a:solidFill>
              <a:latin typeface="Arial Black" panose="020B0A04020102020204" pitchFamily="34" charset="0"/>
              <a:cs typeface="Arial" panose="020B0604020202020204" pitchFamily="34" charset="0"/>
            </a:endParaRPr>
          </a:p>
        </p:txBody>
      </p:sp>
      <p:sp>
        <p:nvSpPr>
          <p:cNvPr id="6" name="TekstSylinder 5"/>
          <p:cNvSpPr txBox="1"/>
          <p:nvPr/>
        </p:nvSpPr>
        <p:spPr>
          <a:xfrm>
            <a:off x="539552" y="1700808"/>
            <a:ext cx="8136904" cy="4378122"/>
          </a:xfrm>
          <a:prstGeom prst="rect">
            <a:avLst/>
          </a:prstGeom>
          <a:noFill/>
        </p:spPr>
        <p:txBody>
          <a:bodyPr wrap="square" rtlCol="0">
            <a:spAutoFit/>
          </a:bodyPr>
          <a:lstStyle/>
          <a:p>
            <a:r>
              <a:rPr lang="nb-NO" sz="2200" dirty="0">
                <a:latin typeface="Arial" panose="020B0604020202020204" pitchFamily="34" charset="0"/>
                <a:cs typeface="Arial" panose="020B0604020202020204" pitchFamily="34" charset="0"/>
              </a:rPr>
              <a:t>The </a:t>
            </a:r>
            <a:r>
              <a:rPr lang="nb-NO" sz="2200" dirty="0" err="1">
                <a:latin typeface="Arial" panose="020B0604020202020204" pitchFamily="34" charset="0"/>
                <a:cs typeface="Arial" panose="020B0604020202020204" pitchFamily="34" charset="0"/>
              </a:rPr>
              <a:t>radical</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gender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ideology</a:t>
            </a:r>
            <a:r>
              <a:rPr lang="nb-NO" sz="2200" dirty="0">
                <a:latin typeface="Arial" panose="020B0604020202020204" pitchFamily="34" charset="0"/>
                <a:cs typeface="Arial" panose="020B0604020202020204" pitchFamily="34" charset="0"/>
              </a:rPr>
              <a:t> is a </a:t>
            </a:r>
            <a:r>
              <a:rPr lang="nb-NO" sz="2200" dirty="0" err="1">
                <a:latin typeface="Arial" panose="020B0604020202020204" pitchFamily="34" charset="0"/>
                <a:cs typeface="Arial" panose="020B0604020202020204" pitchFamily="34" charset="0"/>
              </a:rPr>
              <a:t>serious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challenge</a:t>
            </a:r>
            <a:r>
              <a:rPr lang="nb-NO" sz="2200" dirty="0">
                <a:latin typeface="Arial" panose="020B0604020202020204" pitchFamily="34" charset="0"/>
                <a:cs typeface="Arial" panose="020B0604020202020204" pitchFamily="34" charset="0"/>
              </a:rPr>
              <a:t> for Christians. The </a:t>
            </a:r>
            <a:r>
              <a:rPr lang="nb-NO" sz="2200" dirty="0" err="1">
                <a:latin typeface="Arial" panose="020B0604020202020204" pitchFamily="34" charset="0"/>
                <a:cs typeface="Arial" panose="020B0604020202020204" pitchFamily="34" charset="0"/>
              </a:rPr>
              <a:t>ideology</a:t>
            </a:r>
            <a:r>
              <a:rPr lang="nb-NO" sz="2200" dirty="0">
                <a:latin typeface="Arial" panose="020B0604020202020204" pitchFamily="34" charset="0"/>
                <a:cs typeface="Arial" panose="020B0604020202020204" pitchFamily="34" charset="0"/>
              </a:rPr>
              <a:t> is in </a:t>
            </a:r>
            <a:r>
              <a:rPr lang="nb-NO" sz="2200" dirty="0" err="1">
                <a:latin typeface="Arial" panose="020B0604020202020204" pitchFamily="34" charset="0"/>
                <a:cs typeface="Arial" panose="020B0604020202020204" pitchFamily="34" charset="0"/>
              </a:rPr>
              <a:t>conflict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with</a:t>
            </a:r>
            <a:r>
              <a:rPr lang="nb-NO" sz="2200" dirty="0">
                <a:latin typeface="Arial" panose="020B0604020202020204" pitchFamily="34" charset="0"/>
                <a:cs typeface="Arial" panose="020B0604020202020204" pitchFamily="34" charset="0"/>
              </a:rPr>
              <a:t> fundamental </a:t>
            </a:r>
            <a:r>
              <a:rPr lang="nb-NO" sz="2200" dirty="0" err="1">
                <a:latin typeface="Arial" panose="020B0604020202020204" pitchFamily="34" charset="0"/>
                <a:cs typeface="Arial" panose="020B0604020202020204" pitchFamily="34" charset="0"/>
              </a:rPr>
              <a:t>truths</a:t>
            </a:r>
            <a:r>
              <a:rPr lang="nb-NO" sz="2200" dirty="0">
                <a:latin typeface="Arial" panose="020B0604020202020204" pitchFamily="34" charset="0"/>
                <a:cs typeface="Arial" panose="020B0604020202020204" pitchFamily="34" charset="0"/>
              </a:rPr>
              <a:t> in Christian </a:t>
            </a:r>
            <a:r>
              <a:rPr lang="nb-NO" sz="2200" dirty="0" err="1">
                <a:latin typeface="Arial" panose="020B0604020202020204" pitchFamily="34" charset="0"/>
                <a:cs typeface="Arial" panose="020B0604020202020204" pitchFamily="34" charset="0"/>
              </a:rPr>
              <a:t>theology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teachings</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ethics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about</a:t>
            </a:r>
            <a:r>
              <a:rPr lang="nb-NO" sz="2200" dirty="0">
                <a:latin typeface="Arial" panose="020B0604020202020204" pitchFamily="34" charset="0"/>
                <a:cs typeface="Arial" panose="020B0604020202020204" pitchFamily="34" charset="0"/>
              </a:rPr>
              <a:t> human </a:t>
            </a:r>
            <a:r>
              <a:rPr lang="nb-NO" sz="2200" dirty="0" err="1">
                <a:latin typeface="Arial" panose="020B0604020202020204" pitchFamily="34" charset="0"/>
                <a:cs typeface="Arial" panose="020B0604020202020204" pitchFamily="34" charset="0"/>
              </a:rPr>
              <a:t>life</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br>
              <a:rPr lang="nb-NO" sz="1050" dirty="0">
                <a:latin typeface="Arial" panose="020B0604020202020204" pitchFamily="34" charset="0"/>
                <a:cs typeface="Arial" panose="020B0604020202020204" pitchFamily="34" charset="0"/>
              </a:rPr>
            </a:br>
            <a:endParaRPr lang="nb-NO" sz="6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1. </a:t>
            </a:r>
            <a:r>
              <a:rPr lang="nb-NO" sz="2800" b="1" dirty="0" err="1">
                <a:latin typeface="Arial" panose="020B0604020202020204" pitchFamily="34" charset="0"/>
                <a:cs typeface="Arial" panose="020B0604020202020204" pitchFamily="34" charset="0"/>
              </a:rPr>
              <a:t>Biological</a:t>
            </a:r>
            <a:r>
              <a:rPr lang="nb-NO" sz="2800" b="1" dirty="0">
                <a:latin typeface="Arial" panose="020B0604020202020204" pitchFamily="34" charset="0"/>
                <a:cs typeface="Arial" panose="020B0604020202020204" pitchFamily="34" charset="0"/>
              </a:rPr>
              <a:t> sex</a:t>
            </a:r>
          </a:p>
          <a:p>
            <a:r>
              <a:rPr lang="nb-NO" sz="2800" dirty="0">
                <a:latin typeface="Arial" panose="020B0604020202020204" pitchFamily="34" charset="0"/>
                <a:cs typeface="Arial" panose="020B0604020202020204" pitchFamily="34" charset="0"/>
              </a:rPr>
              <a:t>	2. </a:t>
            </a:r>
            <a:r>
              <a:rPr lang="nb-NO" sz="2800" b="1" dirty="0" err="1">
                <a:latin typeface="Arial" panose="020B0604020202020204" pitchFamily="34" charset="0"/>
                <a:cs typeface="Arial" panose="020B0604020202020204" pitchFamily="34" charset="0"/>
              </a:rPr>
              <a:t>Gender</a:t>
            </a:r>
            <a:endParaRPr lang="nb-NO" sz="2800" b="1"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3. </a:t>
            </a:r>
            <a:r>
              <a:rPr lang="nb-NO" sz="2800" b="1" dirty="0" err="1">
                <a:latin typeface="Arial" panose="020B0604020202020204" pitchFamily="34" charset="0"/>
                <a:cs typeface="Arial" panose="020B0604020202020204" pitchFamily="34" charset="0"/>
              </a:rPr>
              <a:t>Sexuality</a:t>
            </a:r>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4. </a:t>
            </a:r>
            <a:r>
              <a:rPr lang="nb-NO" sz="2800" b="1" dirty="0" err="1">
                <a:latin typeface="Arial" panose="020B0604020202020204" pitchFamily="34" charset="0"/>
                <a:cs typeface="Arial" panose="020B0604020202020204" pitchFamily="34" charset="0"/>
              </a:rPr>
              <a:t>Parenthood</a:t>
            </a:r>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5. </a:t>
            </a:r>
            <a:r>
              <a:rPr lang="nb-NO" sz="2800" b="1" dirty="0" err="1">
                <a:latin typeface="Arial" panose="020B0604020202020204" pitchFamily="34" charset="0"/>
                <a:cs typeface="Arial" panose="020B0604020202020204" pitchFamily="34" charset="0"/>
              </a:rPr>
              <a:t>Children</a:t>
            </a:r>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6. </a:t>
            </a:r>
            <a:r>
              <a:rPr lang="nb-NO" sz="2800" b="1" dirty="0" err="1">
                <a:latin typeface="Arial" panose="020B0604020202020204" pitchFamily="34" charset="0"/>
                <a:cs typeface="Arial" panose="020B0604020202020204" pitchFamily="34" charset="0"/>
              </a:rPr>
              <a:t>Marriage</a:t>
            </a:r>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7. </a:t>
            </a:r>
            <a:r>
              <a:rPr lang="nb-NO" sz="2800" b="1" dirty="0">
                <a:latin typeface="Arial" panose="020B0604020202020204" pitchFamily="34" charset="0"/>
                <a:cs typeface="Arial" panose="020B0604020202020204" pitchFamily="34" charset="0"/>
              </a:rPr>
              <a:t>Family</a:t>
            </a:r>
            <a:endParaRPr lang="nb-NO" sz="2800" dirty="0">
              <a:latin typeface="Arial" panose="020B0604020202020204" pitchFamily="34" charset="0"/>
              <a:cs typeface="Arial" panose="020B0604020202020204" pitchFamily="34" charset="0"/>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004" y="3173514"/>
            <a:ext cx="4147191" cy="2775766"/>
          </a:xfrm>
          <a:prstGeom prst="rect">
            <a:avLst/>
          </a:prstGeom>
        </p:spPr>
      </p:pic>
    </p:spTree>
    <p:extLst>
      <p:ext uri="{BB962C8B-B14F-4D97-AF65-F5344CB8AC3E}">
        <p14:creationId xmlns:p14="http://schemas.microsoft.com/office/powerpoint/2010/main" val="29774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3568" y="116632"/>
            <a:ext cx="7776864" cy="1569660"/>
          </a:xfrm>
          <a:prstGeom prst="rect">
            <a:avLst/>
          </a:prstGeom>
          <a:noFill/>
        </p:spPr>
        <p:txBody>
          <a:bodyPr wrap="square" rtlCol="0">
            <a:spAutoFit/>
          </a:bodyPr>
          <a:lstStyle/>
          <a:p>
            <a:pPr algn="ctr"/>
            <a:r>
              <a:rPr lang="nb-NO" sz="2400" b="1" dirty="0">
                <a:latin typeface="Arial" panose="020B0604020202020204" pitchFamily="34" charset="0"/>
                <a:cs typeface="Arial" panose="020B0604020202020204" pitchFamily="34" charset="0"/>
              </a:rPr>
              <a:t>A </a:t>
            </a:r>
            <a:r>
              <a:rPr lang="nb-NO" sz="2400" b="1" dirty="0" err="1">
                <a:latin typeface="Arial" panose="020B0604020202020204" pitchFamily="34" charset="0"/>
                <a:cs typeface="Arial" panose="020B0604020202020204" pitchFamily="34" charset="0"/>
              </a:rPr>
              <a:t>new</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understanding</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children</a:t>
            </a:r>
            <a:r>
              <a:rPr lang="nb-NO" sz="2400" b="1" dirty="0">
                <a:latin typeface="Arial" panose="020B0604020202020204" pitchFamily="34" charset="0"/>
                <a:cs typeface="Arial" panose="020B0604020202020204" pitchFamily="34" charset="0"/>
              </a:rPr>
              <a:t> and </a:t>
            </a:r>
            <a:r>
              <a:rPr lang="nb-NO" sz="2400" b="1" dirty="0" err="1">
                <a:latin typeface="Arial" panose="020B0604020202020204" pitchFamily="34" charset="0"/>
                <a:cs typeface="Arial" panose="020B0604020202020204" pitchFamily="34" charset="0"/>
              </a:rPr>
              <a:t>parenthood</a:t>
            </a:r>
            <a:r>
              <a:rPr lang="nb-NO" sz="2400" b="1" dirty="0">
                <a:latin typeface="Arial" panose="020B0604020202020204" pitchFamily="34" charset="0"/>
                <a:cs typeface="Arial" panose="020B0604020202020204" pitchFamily="34" charset="0"/>
              </a:rPr>
              <a:t>:</a:t>
            </a:r>
            <a:endParaRPr lang="nb-NO" sz="3600" b="1" dirty="0">
              <a:latin typeface="Arial" panose="020B0604020202020204" pitchFamily="34" charset="0"/>
              <a:cs typeface="Arial" panose="020B0604020202020204" pitchFamily="34" charset="0"/>
            </a:endParaRPr>
          </a:p>
          <a:p>
            <a:pPr algn="ctr"/>
            <a:r>
              <a:rPr lang="nb-NO" sz="3600" dirty="0">
                <a:solidFill>
                  <a:srgbClr val="7030A0"/>
                </a:solidFill>
                <a:latin typeface="Berlin Sans FB Demi" panose="020E0802020502020306" pitchFamily="34" charset="0"/>
              </a:rPr>
              <a:t>‘</a:t>
            </a:r>
            <a:r>
              <a:rPr lang="nb-NO" sz="3600" dirty="0" err="1">
                <a:solidFill>
                  <a:srgbClr val="7030A0"/>
                </a:solidFill>
                <a:latin typeface="Berlin Sans FB Demi" panose="020E0802020502020306" pitchFamily="34" charset="0"/>
              </a:rPr>
              <a:t>Get</a:t>
            </a:r>
            <a:r>
              <a:rPr lang="nb-NO" sz="3600" dirty="0">
                <a:solidFill>
                  <a:srgbClr val="7030A0"/>
                </a:solidFill>
                <a:latin typeface="Berlin Sans FB Demi" panose="020E0802020502020306" pitchFamily="34" charset="0"/>
              </a:rPr>
              <a:t> </a:t>
            </a:r>
            <a:r>
              <a:rPr lang="nb-NO" sz="3600" dirty="0" err="1">
                <a:solidFill>
                  <a:srgbClr val="7030A0"/>
                </a:solidFill>
                <a:latin typeface="Berlin Sans FB Demi" panose="020E0802020502020306" pitchFamily="34" charset="0"/>
              </a:rPr>
              <a:t>out</a:t>
            </a:r>
            <a:r>
              <a:rPr lang="nb-NO" sz="3600" dirty="0">
                <a:solidFill>
                  <a:srgbClr val="7030A0"/>
                </a:solidFill>
                <a:latin typeface="Berlin Sans FB Demi" panose="020E0802020502020306" pitchFamily="34" charset="0"/>
              </a:rPr>
              <a:t> </a:t>
            </a:r>
            <a:r>
              <a:rPr lang="nb-NO" sz="3600" dirty="0" err="1">
                <a:solidFill>
                  <a:srgbClr val="7030A0"/>
                </a:solidFill>
                <a:latin typeface="Berlin Sans FB Demi" panose="020E0802020502020306" pitchFamily="34" charset="0"/>
              </a:rPr>
              <a:t>your</a:t>
            </a:r>
            <a:r>
              <a:rPr lang="nb-NO" sz="3600" dirty="0">
                <a:solidFill>
                  <a:srgbClr val="7030A0"/>
                </a:solidFill>
                <a:latin typeface="Berlin Sans FB Demi" panose="020E0802020502020306" pitchFamily="34" charset="0"/>
              </a:rPr>
              <a:t> </a:t>
            </a:r>
            <a:r>
              <a:rPr lang="nb-NO" sz="3600" dirty="0" err="1">
                <a:solidFill>
                  <a:srgbClr val="7030A0"/>
                </a:solidFill>
                <a:latin typeface="Berlin Sans FB Demi" panose="020E0802020502020306" pitchFamily="34" charset="0"/>
              </a:rPr>
              <a:t>credit</a:t>
            </a:r>
            <a:r>
              <a:rPr lang="nb-NO" sz="3600" dirty="0">
                <a:solidFill>
                  <a:srgbClr val="7030A0"/>
                </a:solidFill>
                <a:latin typeface="Berlin Sans FB Demi" panose="020E0802020502020306" pitchFamily="34" charset="0"/>
              </a:rPr>
              <a:t> </a:t>
            </a:r>
            <a:r>
              <a:rPr lang="nb-NO" sz="3600" dirty="0" err="1">
                <a:solidFill>
                  <a:srgbClr val="7030A0"/>
                </a:solidFill>
                <a:latin typeface="Berlin Sans FB Demi" panose="020E0802020502020306" pitchFamily="34" charset="0"/>
              </a:rPr>
              <a:t>card</a:t>
            </a:r>
            <a:r>
              <a:rPr lang="nb-NO" sz="3600" dirty="0">
                <a:solidFill>
                  <a:srgbClr val="7030A0"/>
                </a:solidFill>
                <a:latin typeface="Berlin Sans FB Demi" panose="020E0802020502020306" pitchFamily="34" charset="0"/>
              </a:rPr>
              <a:t> and order </a:t>
            </a:r>
            <a:r>
              <a:rPr lang="nb-NO" sz="3600" dirty="0" err="1">
                <a:solidFill>
                  <a:srgbClr val="7030A0"/>
                </a:solidFill>
                <a:latin typeface="Berlin Sans FB Demi" panose="020E0802020502020306" pitchFamily="34" charset="0"/>
              </a:rPr>
              <a:t>your</a:t>
            </a:r>
            <a:r>
              <a:rPr lang="nb-NO" sz="3600" dirty="0">
                <a:solidFill>
                  <a:srgbClr val="7030A0"/>
                </a:solidFill>
                <a:latin typeface="Berlin Sans FB Demi" panose="020E0802020502020306" pitchFamily="34" charset="0"/>
              </a:rPr>
              <a:t> </a:t>
            </a:r>
            <a:r>
              <a:rPr lang="nb-NO" sz="3600" dirty="0" err="1">
                <a:solidFill>
                  <a:srgbClr val="7030A0"/>
                </a:solidFill>
                <a:latin typeface="Berlin Sans FB Demi" panose="020E0802020502020306" pitchFamily="34" charset="0"/>
              </a:rPr>
              <a:t>dream</a:t>
            </a:r>
            <a:r>
              <a:rPr lang="nb-NO" sz="3600" dirty="0">
                <a:solidFill>
                  <a:srgbClr val="7030A0"/>
                </a:solidFill>
                <a:latin typeface="Berlin Sans FB Demi" panose="020E0802020502020306" pitchFamily="34" charset="0"/>
              </a:rPr>
              <a:t> baby’</a:t>
            </a:r>
            <a:endParaRPr lang="nb-NO" sz="3200" dirty="0">
              <a:solidFill>
                <a:srgbClr val="7030A0"/>
              </a:solidFill>
              <a:latin typeface="Berlin Sans FB Demi" panose="020E0802020502020306"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26393"/>
            <a:ext cx="8856984" cy="456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a:extLst>
              <a:ext uri="{FF2B5EF4-FFF2-40B4-BE49-F238E27FC236}">
                <a16:creationId xmlns:a16="http://schemas.microsoft.com/office/drawing/2014/main" id="{4F30E34B-1704-6151-4A2F-9A71059E4CF2}"/>
              </a:ext>
            </a:extLst>
          </p:cNvPr>
          <p:cNvSpPr txBox="1"/>
          <p:nvPr/>
        </p:nvSpPr>
        <p:spPr>
          <a:xfrm>
            <a:off x="683568" y="6293536"/>
            <a:ext cx="7920880" cy="369332"/>
          </a:xfrm>
          <a:prstGeom prst="rect">
            <a:avLst/>
          </a:prstGeom>
          <a:noFill/>
        </p:spPr>
        <p:txBody>
          <a:bodyPr wrap="square" rtlCol="0">
            <a:spAutoFit/>
          </a:bodyPr>
          <a:lstStyle/>
          <a:p>
            <a:pPr algn="ctr"/>
            <a:r>
              <a:rPr lang="nb-NO" dirty="0"/>
              <a:t>See English </a:t>
            </a:r>
            <a:r>
              <a:rPr lang="nb-NO" dirty="0" err="1"/>
              <a:t>translation</a:t>
            </a:r>
            <a:r>
              <a:rPr lang="nb-NO" dirty="0"/>
              <a:t> and </a:t>
            </a:r>
            <a:r>
              <a:rPr lang="nb-NO" dirty="0" err="1"/>
              <a:t>comments</a:t>
            </a:r>
            <a:r>
              <a:rPr lang="nb-NO" dirty="0"/>
              <a:t> in </a:t>
            </a:r>
            <a:r>
              <a:rPr lang="nb-NO" dirty="0" err="1"/>
              <a:t>the</a:t>
            </a:r>
            <a:r>
              <a:rPr lang="nb-NO" dirty="0"/>
              <a:t> area for notes </a:t>
            </a:r>
            <a:r>
              <a:rPr lang="nb-NO" dirty="0" err="1"/>
              <a:t>below</a:t>
            </a:r>
            <a:r>
              <a:rPr lang="nb-NO" dirty="0"/>
              <a:t>.</a:t>
            </a:r>
          </a:p>
        </p:txBody>
      </p:sp>
    </p:spTree>
    <p:extLst>
      <p:ext uri="{BB962C8B-B14F-4D97-AF65-F5344CB8AC3E}">
        <p14:creationId xmlns:p14="http://schemas.microsoft.com/office/powerpoint/2010/main" val="313573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147876"/>
            <a:ext cx="9144000" cy="769441"/>
          </a:xfrm>
          <a:prstGeom prst="rect">
            <a:avLst/>
          </a:prstGeom>
          <a:noFill/>
        </p:spPr>
        <p:txBody>
          <a:bodyPr wrap="square" rtlCol="0">
            <a:spAutoFit/>
          </a:bodyPr>
          <a:lstStyle/>
          <a:p>
            <a:pPr algn="ctr"/>
            <a:r>
              <a:rPr lang="nb-NO" sz="4400" dirty="0" err="1">
                <a:solidFill>
                  <a:srgbClr val="7030A0"/>
                </a:solidFill>
                <a:latin typeface="Arial Black" panose="020B0A04020102020204" pitchFamily="34" charset="0"/>
              </a:rPr>
              <a:t>Challenging</a:t>
            </a:r>
            <a:r>
              <a:rPr lang="nb-NO" sz="4400" dirty="0">
                <a:solidFill>
                  <a:srgbClr val="7030A0"/>
                </a:solidFill>
                <a:latin typeface="Arial Black" panose="020B0A04020102020204" pitchFamily="34" charset="0"/>
              </a:rPr>
              <a:t> for </a:t>
            </a:r>
            <a:r>
              <a:rPr lang="nb-NO" sz="4400" dirty="0" err="1">
                <a:solidFill>
                  <a:srgbClr val="7030A0"/>
                </a:solidFill>
                <a:latin typeface="Arial Black" panose="020B0A04020102020204" pitchFamily="34" charset="0"/>
              </a:rPr>
              <a:t>children</a:t>
            </a:r>
            <a:endParaRPr lang="nb-NO" sz="4400" dirty="0">
              <a:solidFill>
                <a:srgbClr val="7030A0"/>
              </a:solidFill>
              <a:latin typeface="Arial Black" panose="020B0A04020102020204" pitchFamily="34" charset="0"/>
            </a:endParaRPr>
          </a:p>
        </p:txBody>
      </p:sp>
      <p:sp>
        <p:nvSpPr>
          <p:cNvPr id="4" name="TekstSylinder 3"/>
          <p:cNvSpPr txBox="1"/>
          <p:nvPr/>
        </p:nvSpPr>
        <p:spPr>
          <a:xfrm>
            <a:off x="397843" y="1027177"/>
            <a:ext cx="8748464" cy="5786199"/>
          </a:xfrm>
          <a:prstGeom prst="rect">
            <a:avLst/>
          </a:prstGeom>
          <a:noFill/>
        </p:spPr>
        <p:txBody>
          <a:bodyPr wrap="square" rtlCol="0">
            <a:spAutoFit/>
          </a:bodyPr>
          <a:lstStyle/>
          <a:p>
            <a:r>
              <a:rPr lang="nb-NO" sz="2200" b="1" dirty="0">
                <a:latin typeface="Maiandra GD" pitchFamily="34" charset="0"/>
                <a:cs typeface="Arial" charset="0"/>
              </a:rPr>
              <a:t>■ </a:t>
            </a:r>
            <a:r>
              <a:rPr lang="nb-NO" sz="2000" b="1" dirty="0" err="1">
                <a:latin typeface="Arial" panose="020B0604020202020204" pitchFamily="34" charset="0"/>
                <a:cs typeface="Arial" panose="020B0604020202020204" pitchFamily="34" charset="0"/>
              </a:rPr>
              <a:t>Ethical</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relativism</a:t>
            </a:r>
            <a:r>
              <a:rPr lang="nb-NO" sz="2000" b="1" dirty="0">
                <a:latin typeface="Arial" panose="020B0604020202020204" pitchFamily="34" charset="0"/>
                <a:cs typeface="Arial" panose="020B0604020202020204" pitchFamily="34" charset="0"/>
              </a:rPr>
              <a:t>:</a:t>
            </a:r>
            <a:r>
              <a:rPr lang="nb-NO" sz="2000" b="1" dirty="0">
                <a:latin typeface="Maiandra GD" pitchFamily="34" charset="0"/>
                <a:cs typeface="Arial" charset="0"/>
              </a:rPr>
              <a:t> </a:t>
            </a:r>
            <a:r>
              <a:rPr lang="nb-NO" sz="2000" dirty="0">
                <a:latin typeface="Arial" panose="020B0604020202020204" pitchFamily="34" charset="0"/>
                <a:cs typeface="Arial" panose="020B0604020202020204" pitchFamily="34" charset="0"/>
              </a:rPr>
              <a:t>‘If </a:t>
            </a:r>
            <a:r>
              <a:rPr lang="nb-NO" sz="2000" dirty="0" err="1">
                <a:latin typeface="Arial" panose="020B0604020202020204" pitchFamily="34" charset="0"/>
                <a:cs typeface="Arial" panose="020B0604020202020204" pitchFamily="34" charset="0"/>
              </a:rPr>
              <a:t>you</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want</a:t>
            </a:r>
            <a:r>
              <a:rPr lang="nb-NO" sz="2000" dirty="0">
                <a:latin typeface="Arial" panose="020B0604020202020204" pitchFamily="34" charset="0"/>
                <a:cs typeface="Arial" panose="020B0604020202020204" pitchFamily="34" charset="0"/>
              </a:rPr>
              <a:t> it, do it!’ One </a:t>
            </a:r>
            <a:r>
              <a:rPr lang="nb-NO" sz="2000" dirty="0" err="1">
                <a:latin typeface="Arial" panose="020B0604020202020204" pitchFamily="34" charset="0"/>
                <a:cs typeface="Arial" panose="020B0604020202020204" pitchFamily="34" charset="0"/>
              </a:rPr>
              <a:t>rule</a:t>
            </a:r>
            <a:r>
              <a:rPr lang="nb-NO" sz="2000" dirty="0">
                <a:latin typeface="Arial" panose="020B0604020202020204" pitchFamily="34" charset="0"/>
                <a:cs typeface="Arial" panose="020B0604020202020204" pitchFamily="34" charset="0"/>
              </a:rPr>
              <a:t>: Mutual </a:t>
            </a:r>
            <a:r>
              <a:rPr lang="nb-NO" sz="2000" dirty="0" err="1">
                <a:latin typeface="Arial" panose="020B0604020202020204" pitchFamily="34" charset="0"/>
                <a:cs typeface="Arial" panose="020B0604020202020204" pitchFamily="34" charset="0"/>
              </a:rPr>
              <a:t>consent</a:t>
            </a:r>
            <a:r>
              <a:rPr lang="nb-NO" sz="2000" dirty="0">
                <a:latin typeface="Arial" panose="020B0604020202020204" pitchFamily="34" charset="0"/>
                <a:cs typeface="Arial" panose="020B0604020202020204" pitchFamily="34" charset="0"/>
              </a:rPr>
              <a:t>.</a:t>
            </a:r>
          </a:p>
          <a:p>
            <a:pPr marL="285750" indent="-285750">
              <a:buFontTx/>
              <a:buChar char="-"/>
            </a:pPr>
            <a:endParaRPr lang="nb-NO" sz="1600" dirty="0">
              <a:latin typeface="Arial" panose="020B0604020202020204" pitchFamily="34" charset="0"/>
              <a:cs typeface="Arial" panose="020B0604020202020204" pitchFamily="34" charset="0"/>
            </a:endParaRPr>
          </a:p>
          <a:p>
            <a:r>
              <a:rPr lang="nb-NO" sz="2000" b="1" dirty="0">
                <a:latin typeface="Maiandra GD" pitchFamily="34" charset="0"/>
                <a:cs typeface="Arial" charset="0"/>
              </a:rPr>
              <a:t>■ </a:t>
            </a:r>
            <a:r>
              <a:rPr lang="nb-NO" sz="2000" b="1" dirty="0" err="1">
                <a:latin typeface="Arial" panose="020B0604020202020204" pitchFamily="34" charset="0"/>
                <a:cs typeface="Arial" panose="020B0604020202020204" pitchFamily="34" charset="0"/>
              </a:rPr>
              <a:t>Gender</a:t>
            </a:r>
            <a:r>
              <a:rPr lang="nb-NO" sz="2000" b="1" dirty="0">
                <a:latin typeface="Arial" panose="020B0604020202020204" pitchFamily="34" charset="0"/>
                <a:cs typeface="Arial" panose="020B0604020202020204" pitchFamily="34" charset="0"/>
              </a:rPr>
              <a:t> as fluid/</a:t>
            </a:r>
            <a:r>
              <a:rPr lang="nb-NO" sz="2000" b="1" dirty="0" err="1">
                <a:latin typeface="Arial" panose="020B0604020202020204" pitchFamily="34" charset="0"/>
                <a:cs typeface="Arial" panose="020B0604020202020204" pitchFamily="34" charset="0"/>
              </a:rPr>
              <a:t>elastic</a:t>
            </a:r>
            <a:r>
              <a:rPr lang="nb-NO" sz="2000" b="1"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Who am I, </a:t>
            </a:r>
            <a:r>
              <a:rPr lang="nb-NO" sz="2000" dirty="0" err="1">
                <a:latin typeface="Arial" panose="020B0604020202020204" pitchFamily="34" charset="0"/>
                <a:cs typeface="Arial" panose="020B0604020202020204" pitchFamily="34" charset="0"/>
              </a:rPr>
              <a:t>really</a:t>
            </a:r>
            <a:r>
              <a:rPr lang="nb-NO" sz="2000" dirty="0">
                <a:latin typeface="Arial" panose="020B0604020202020204" pitchFamily="34" charset="0"/>
                <a:cs typeface="Arial" panose="020B0604020202020204" pitchFamily="34" charset="0"/>
              </a:rPr>
              <a:t>?</a:t>
            </a:r>
          </a:p>
          <a:p>
            <a:endParaRPr lang="nb-NO" sz="1600" b="1" dirty="0">
              <a:latin typeface="Arial" panose="020B0604020202020204" pitchFamily="34" charset="0"/>
              <a:cs typeface="Arial" panose="020B0604020202020204" pitchFamily="34" charset="0"/>
            </a:endParaRPr>
          </a:p>
          <a:p>
            <a:r>
              <a:rPr lang="nb-NO" sz="2000" b="1" dirty="0">
                <a:latin typeface="Maiandra GD" pitchFamily="34" charset="0"/>
                <a:cs typeface="Arial" charset="0"/>
              </a:rPr>
              <a:t>■ </a:t>
            </a:r>
            <a:r>
              <a:rPr lang="nb-NO" sz="2000" b="1" dirty="0" err="1">
                <a:latin typeface="Arial" panose="020B0604020202020204" pitchFamily="34" charset="0"/>
                <a:cs typeface="Arial" panose="020B0604020202020204" pitchFamily="34" charset="0"/>
              </a:rPr>
              <a:t>Very</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few</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boundaries</a:t>
            </a:r>
            <a:r>
              <a:rPr lang="nb-NO" sz="2000" dirty="0">
                <a:latin typeface="Arial" panose="020B0604020202020204" pitchFamily="34" charset="0"/>
                <a:cs typeface="Arial" panose="020B0604020202020204" pitchFamily="34" charset="0"/>
              </a:rPr>
              <a:t>, ideals, </a:t>
            </a:r>
            <a:r>
              <a:rPr lang="nb-NO" sz="2000" dirty="0" err="1">
                <a:latin typeface="Arial" panose="020B0604020202020204" pitchFamily="34" charset="0"/>
                <a:cs typeface="Arial" panose="020B0604020202020204" pitchFamily="34" charset="0"/>
              </a:rPr>
              <a:t>expectations</a:t>
            </a:r>
            <a:r>
              <a:rPr lang="nb-NO" sz="2000" dirty="0">
                <a:latin typeface="Arial" panose="020B0604020202020204" pitchFamily="34" charset="0"/>
                <a:cs typeface="Arial" panose="020B0604020202020204" pitchFamily="34" charset="0"/>
              </a:rPr>
              <a:t>,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norms. </a:t>
            </a:r>
            <a:r>
              <a:rPr lang="nb-NO" sz="2000" dirty="0" err="1">
                <a:latin typeface="Arial" panose="020B0604020202020204" pitchFamily="34" charset="0"/>
                <a:cs typeface="Arial" panose="020B0604020202020204" pitchFamily="34" charset="0"/>
              </a:rPr>
              <a:t>Limitless</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freedom</a:t>
            </a:r>
            <a:r>
              <a:rPr lang="nb-NO" sz="2000" dirty="0">
                <a:latin typeface="Arial" panose="020B0604020202020204" pitchFamily="34" charset="0"/>
                <a:cs typeface="Arial" panose="020B0604020202020204" pitchFamily="34" charset="0"/>
              </a:rPr>
              <a:t>. </a:t>
            </a:r>
          </a:p>
          <a:p>
            <a:endParaRPr lang="nb-NO" sz="1600" b="1" dirty="0">
              <a:latin typeface="Arial" panose="020B0604020202020204" pitchFamily="34" charset="0"/>
              <a:cs typeface="Arial" panose="020B0604020202020204" pitchFamily="34" charset="0"/>
            </a:endParaRPr>
          </a:p>
          <a:p>
            <a:r>
              <a:rPr lang="nb-NO" sz="2000" b="1" dirty="0">
                <a:latin typeface="Maiandra GD" pitchFamily="34" charset="0"/>
                <a:cs typeface="Arial" charset="0"/>
              </a:rPr>
              <a:t>■ </a:t>
            </a:r>
            <a:r>
              <a:rPr lang="nb-NO" sz="2000" b="1" dirty="0" err="1">
                <a:latin typeface="Arial" panose="020B0604020202020204" pitchFamily="34" charset="0"/>
                <a:cs typeface="Arial" panose="020B0604020202020204" pitchFamily="34" charset="0"/>
              </a:rPr>
              <a:t>Result</a:t>
            </a:r>
            <a:r>
              <a:rPr lang="nb-NO" sz="2000" b="1" dirty="0">
                <a:latin typeface="Arial" panose="020B0604020202020204" pitchFamily="34" charset="0"/>
                <a:cs typeface="Arial" panose="020B0604020202020204" pitchFamily="34" charset="0"/>
              </a:rPr>
              <a:t>:</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confusion</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uncertainty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experimentation</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Demanding</a:t>
            </a:r>
            <a:r>
              <a:rPr lang="nb-NO" sz="2000" dirty="0">
                <a:latin typeface="Arial" panose="020B0604020202020204" pitchFamily="34" charset="0"/>
                <a:cs typeface="Arial" panose="020B0604020202020204" pitchFamily="34" charset="0"/>
              </a:rPr>
              <a:t>    </a:t>
            </a:r>
          </a:p>
          <a:p>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challenges</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emotionally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spiritually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mentally</a:t>
            </a:r>
            <a:r>
              <a:rPr lang="nb-NO" sz="2000" dirty="0">
                <a:latin typeface="Arial" panose="020B0604020202020204" pitchFamily="34" charset="0"/>
                <a:cs typeface="Arial" panose="020B0604020202020204" pitchFamily="34" charset="0"/>
              </a:rPr>
              <a:t> and </a:t>
            </a:r>
            <a:r>
              <a:rPr lang="nb-NO" sz="2000" dirty="0" err="1">
                <a:latin typeface="Arial" panose="020B0604020202020204" pitchFamily="34" charset="0"/>
                <a:cs typeface="Arial" panose="020B0604020202020204" pitchFamily="34" charset="0"/>
              </a:rPr>
              <a:t>physically</a:t>
            </a:r>
            <a:r>
              <a:rPr lang="nb-NO" sz="2000" dirty="0">
                <a:latin typeface="Arial" panose="020B0604020202020204" pitchFamily="34" charset="0"/>
                <a:cs typeface="Arial" panose="020B0604020202020204" pitchFamily="34" charset="0"/>
              </a:rPr>
              <a:t>. </a:t>
            </a:r>
            <a:br>
              <a:rPr lang="nb-NO" sz="20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r>
              <a:rPr lang="nb-NO" sz="2000" b="1" dirty="0">
                <a:latin typeface="Maiandra GD" pitchFamily="34" charset="0"/>
                <a:cs typeface="Arial" charset="0"/>
              </a:rPr>
              <a:t>■ </a:t>
            </a:r>
            <a:r>
              <a:rPr lang="nb-NO" sz="2000" b="1" dirty="0">
                <a:latin typeface="Arial" panose="020B0604020202020204" pitchFamily="34" charset="0"/>
                <a:cs typeface="Arial" panose="020B0604020202020204" pitchFamily="34" charset="0"/>
              </a:rPr>
              <a:t>Young </a:t>
            </a:r>
            <a:r>
              <a:rPr lang="nb-NO" sz="2000" b="1" dirty="0" err="1">
                <a:latin typeface="Arial" panose="020B0604020202020204" pitchFamily="34" charset="0"/>
                <a:cs typeface="Arial" panose="020B0604020202020204" pitchFamily="34" charset="0"/>
              </a:rPr>
              <a:t>people</a:t>
            </a:r>
            <a:r>
              <a:rPr lang="nb-NO" sz="2000" b="1" dirty="0">
                <a:latin typeface="Arial" panose="020B0604020202020204" pitchFamily="34" charset="0"/>
                <a:cs typeface="Arial" panose="020B0604020202020204" pitchFamily="34" charset="0"/>
              </a:rPr>
              <a:t> in </a:t>
            </a:r>
            <a:r>
              <a:rPr lang="nb-NO" sz="2000" b="1" dirty="0" err="1">
                <a:latin typeface="Arial" panose="020B0604020202020204" pitchFamily="34" charset="0"/>
                <a:cs typeface="Arial" panose="020B0604020202020204" pitchFamily="34" charset="0"/>
              </a:rPr>
              <a:t>puberty</a:t>
            </a:r>
            <a:r>
              <a:rPr lang="nb-NO" sz="2000" b="1"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They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are</a:t>
            </a:r>
            <a:r>
              <a:rPr lang="nb-NO" sz="2000" dirty="0">
                <a:latin typeface="Arial" panose="020B0604020202020204" pitchFamily="34" charset="0"/>
                <a:cs typeface="Arial" panose="020B0604020202020204" pitchFamily="34" charset="0"/>
              </a:rPr>
              <a:t> vulnerable at </a:t>
            </a:r>
            <a:r>
              <a:rPr lang="nb-NO" sz="2000" dirty="0" err="1">
                <a:latin typeface="Arial" panose="020B0604020202020204" pitchFamily="34" charset="0"/>
                <a:cs typeface="Arial" panose="020B0604020202020204" pitchFamily="34" charset="0"/>
              </a:rPr>
              <a:t>many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levels</a:t>
            </a:r>
            <a:r>
              <a:rPr lang="nb-NO" sz="2000" dirty="0">
                <a:latin typeface="Arial" panose="020B0604020202020204" pitchFamily="34" charset="0"/>
                <a:cs typeface="Arial" panose="020B0604020202020204" pitchFamily="34" charset="0"/>
              </a:rPr>
              <a:t>. Turbulent </a:t>
            </a:r>
            <a:r>
              <a:rPr lang="nb-NO" sz="2000" dirty="0" err="1">
                <a:latin typeface="Arial" panose="020B0604020202020204" pitchFamily="34" charset="0"/>
                <a:cs typeface="Arial" panose="020B0604020202020204" pitchFamily="34" charset="0"/>
              </a:rPr>
              <a:t>phase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of</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life</a:t>
            </a:r>
            <a:r>
              <a:rPr lang="nb-NO" sz="2000" dirty="0">
                <a:latin typeface="Arial" panose="020B0604020202020204" pitchFamily="34" charset="0"/>
                <a:cs typeface="Arial" panose="020B0604020202020204" pitchFamily="34" charset="0"/>
              </a:rPr>
              <a:t>. Family and </a:t>
            </a:r>
            <a:r>
              <a:rPr lang="nb-NO" sz="2000" dirty="0" err="1">
                <a:latin typeface="Arial" panose="020B0604020202020204" pitchFamily="34" charset="0"/>
                <a:cs typeface="Arial" panose="020B0604020202020204" pitchFamily="34" charset="0"/>
              </a:rPr>
              <a:t>church</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become</a:t>
            </a:r>
            <a:r>
              <a:rPr lang="nb-NO" sz="2000" dirty="0">
                <a:latin typeface="Arial" panose="020B0604020202020204" pitchFamily="34" charset="0"/>
                <a:cs typeface="Arial" panose="020B0604020202020204" pitchFamily="34" charset="0"/>
              </a:rPr>
              <a:t> more </a:t>
            </a:r>
            <a:r>
              <a:rPr lang="nb-NO" sz="2000" dirty="0" err="1">
                <a:latin typeface="Arial" panose="020B0604020202020204" pitchFamily="34" charset="0"/>
                <a:cs typeface="Arial" panose="020B0604020202020204" pitchFamily="34" charset="0"/>
              </a:rPr>
              <a:t>important</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than</a:t>
            </a:r>
            <a:r>
              <a:rPr lang="nb-NO" sz="2000" dirty="0">
                <a:latin typeface="Arial" panose="020B0604020202020204" pitchFamily="34" charset="0"/>
                <a:cs typeface="Arial" panose="020B0604020202020204" pitchFamily="34" charset="0"/>
              </a:rPr>
              <a:t> ever.</a:t>
            </a:r>
          </a:p>
          <a:p>
            <a:endParaRPr lang="nb-NO" sz="1600" dirty="0">
              <a:latin typeface="Arial" panose="020B0604020202020204" pitchFamily="34" charset="0"/>
              <a:cs typeface="Arial" panose="020B0604020202020204" pitchFamily="34" charset="0"/>
            </a:endParaRPr>
          </a:p>
          <a:p>
            <a:r>
              <a:rPr lang="nb-NO" sz="2000" b="1" dirty="0">
                <a:latin typeface="Maiandra GD" pitchFamily="34" charset="0"/>
                <a:cs typeface="Arial" charset="0"/>
              </a:rPr>
              <a:t>■ </a:t>
            </a:r>
            <a:r>
              <a:rPr lang="nb-NO" sz="2000" b="1" dirty="0" err="1">
                <a:latin typeface="Arial" panose="020B0604020202020204" pitchFamily="34" charset="0"/>
                <a:cs typeface="Arial" panose="020B0604020202020204" pitchFamily="34" charset="0"/>
              </a:rPr>
              <a:t>Happier</a:t>
            </a:r>
            <a:r>
              <a:rPr lang="nb-NO" sz="2000" b="1"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Will </a:t>
            </a:r>
            <a:r>
              <a:rPr lang="nb-NO" sz="2000" dirty="0" err="1">
                <a:latin typeface="Arial" panose="020B0604020202020204" pitchFamily="34" charset="0"/>
                <a:cs typeface="Arial" panose="020B0604020202020204" pitchFamily="34" charset="0"/>
              </a:rPr>
              <a:t>people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become</a:t>
            </a:r>
            <a:r>
              <a:rPr lang="nb-NO" sz="2000" dirty="0">
                <a:latin typeface="Arial" panose="020B0604020202020204" pitchFamily="34" charset="0"/>
                <a:cs typeface="Arial" panose="020B0604020202020204" pitchFamily="34" charset="0"/>
              </a:rPr>
              <a:t> more </a:t>
            </a:r>
            <a:r>
              <a:rPr lang="nb-NO" sz="2000" dirty="0" err="1">
                <a:latin typeface="Arial" panose="020B0604020202020204" pitchFamily="34" charset="0"/>
                <a:cs typeface="Arial" panose="020B0604020202020204" pitchFamily="34" charset="0"/>
              </a:rPr>
              <a:t>harmonious</a:t>
            </a:r>
            <a:r>
              <a:rPr lang="nb-NO" sz="2000" dirty="0">
                <a:latin typeface="Arial" panose="020B0604020202020204" pitchFamily="34" charset="0"/>
                <a:cs typeface="Arial" panose="020B0604020202020204" pitchFamily="34" charset="0"/>
              </a:rPr>
              <a:t>, have less </a:t>
            </a:r>
            <a:r>
              <a:rPr lang="nb-NO" sz="2000" dirty="0" err="1">
                <a:latin typeface="Arial" panose="020B0604020202020204" pitchFamily="34" charset="0"/>
                <a:cs typeface="Arial" panose="020B0604020202020204" pitchFamily="34" charset="0"/>
              </a:rPr>
              <a:t>relational</a:t>
            </a:r>
            <a:r>
              <a:rPr lang="nb-NO" sz="2000" dirty="0">
                <a:latin typeface="Arial" panose="020B0604020202020204" pitchFamily="34" charset="0"/>
                <a:cs typeface="Arial" panose="020B0604020202020204" pitchFamily="34" charset="0"/>
              </a:rPr>
              <a:t> problems, more stable </a:t>
            </a:r>
            <a:r>
              <a:rPr lang="nb-NO" sz="2000" dirty="0" err="1">
                <a:latin typeface="Arial" panose="020B0604020202020204" pitchFamily="34" charset="0"/>
                <a:cs typeface="Arial" panose="020B0604020202020204" pitchFamily="34" charset="0"/>
              </a:rPr>
              <a:t>marriages</a:t>
            </a:r>
            <a:r>
              <a:rPr lang="nb-NO" sz="2000" dirty="0">
                <a:latin typeface="Arial" panose="020B0604020202020204" pitchFamily="34" charset="0"/>
                <a:cs typeface="Arial" panose="020B0604020202020204" pitchFamily="34" charset="0"/>
              </a:rPr>
              <a:t>, more stable </a:t>
            </a:r>
            <a:r>
              <a:rPr lang="nb-NO" sz="2000" dirty="0" err="1">
                <a:latin typeface="Arial" panose="020B0604020202020204" pitchFamily="34" charset="0"/>
                <a:cs typeface="Arial" panose="020B0604020202020204" pitchFamily="34" charset="0"/>
              </a:rPr>
              <a:t>societies</a:t>
            </a:r>
            <a:r>
              <a:rPr lang="nb-NO" sz="2000" dirty="0">
                <a:latin typeface="Arial" panose="020B0604020202020204" pitchFamily="34" charset="0"/>
                <a:cs typeface="Arial" panose="020B0604020202020204" pitchFamily="34" charset="0"/>
              </a:rPr>
              <a:t>?</a:t>
            </a:r>
            <a:endParaRPr lang="nb-NO" sz="2000" b="1" dirty="0">
              <a:latin typeface="Maiandra GD" pitchFamily="34" charset="0"/>
              <a:cs typeface="Arial" charset="0"/>
            </a:endParaRPr>
          </a:p>
          <a:p>
            <a:endParaRPr lang="nb-NO" sz="1400" dirty="0">
              <a:latin typeface="Arial" panose="020B0604020202020204" pitchFamily="34" charset="0"/>
              <a:cs typeface="Arial" panose="020B0604020202020204" pitchFamily="34" charset="0"/>
            </a:endParaRPr>
          </a:p>
          <a:p>
            <a:r>
              <a:rPr lang="nb-NO" sz="2000" b="1" dirty="0">
                <a:latin typeface="Maiandra GD" pitchFamily="34" charset="0"/>
                <a:cs typeface="Arial" charset="0"/>
              </a:rPr>
              <a:t>■ </a:t>
            </a:r>
            <a:r>
              <a:rPr lang="nb-NO" sz="2000" b="1" dirty="0">
                <a:latin typeface="Arial" panose="020B0604020202020204" pitchFamily="34" charset="0"/>
                <a:cs typeface="Arial" panose="020B0604020202020204" pitchFamily="34" charset="0"/>
              </a:rPr>
              <a:t>It </a:t>
            </a:r>
            <a:r>
              <a:rPr lang="nb-NO" sz="2000" b="1" dirty="0" err="1">
                <a:latin typeface="Arial" panose="020B0604020202020204" pitchFamily="34" charset="0"/>
                <a:cs typeface="Arial" panose="020B0604020202020204" pitchFamily="34" charset="0"/>
              </a:rPr>
              <a:t>may</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cost</a:t>
            </a:r>
            <a:r>
              <a:rPr lang="nb-NO" sz="2000" b="1" dirty="0">
                <a:latin typeface="Arial" panose="020B0604020202020204" pitchFamily="34" charset="0"/>
                <a:cs typeface="Arial" panose="020B0604020202020204" pitchFamily="34" charset="0"/>
              </a:rPr>
              <a:t> more and more </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also</a:t>
            </a:r>
            <a:r>
              <a:rPr lang="nb-NO" sz="2000" dirty="0">
                <a:latin typeface="Arial" panose="020B0604020202020204" pitchFamily="34" charset="0"/>
                <a:cs typeface="Arial" panose="020B0604020202020204" pitchFamily="34" charset="0"/>
              </a:rPr>
              <a:t> for </a:t>
            </a:r>
            <a:r>
              <a:rPr lang="nb-NO" sz="2000" dirty="0" err="1">
                <a:latin typeface="Arial" panose="020B0604020202020204" pitchFamily="34" charset="0"/>
                <a:cs typeface="Arial" panose="020B0604020202020204" pitchFamily="34" charset="0"/>
              </a:rPr>
              <a:t>young</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people</a:t>
            </a:r>
            <a:r>
              <a:rPr lang="nb-NO" sz="2000" dirty="0">
                <a:latin typeface="Arial" panose="020B0604020202020204" pitchFamily="34" charset="0"/>
                <a:cs typeface="Arial" panose="020B0604020202020204" pitchFamily="34" charset="0"/>
              </a:rPr>
              <a:t> – to stand up for </a:t>
            </a:r>
            <a:r>
              <a:rPr lang="nb-NO" sz="2000" dirty="0" err="1">
                <a:latin typeface="Arial" panose="020B0604020202020204" pitchFamily="34" charset="0"/>
                <a:cs typeface="Arial" panose="020B0604020202020204" pitchFamily="34" charset="0"/>
              </a:rPr>
              <a:t>biblical</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truths</a:t>
            </a:r>
            <a:r>
              <a:rPr lang="nb-NO" sz="2000" dirty="0">
                <a:latin typeface="Arial" panose="020B0604020202020204" pitchFamily="34" charset="0"/>
                <a:cs typeface="Arial" panose="020B0604020202020204" pitchFamily="34" charset="0"/>
              </a:rPr>
              <a:t> in an age </a:t>
            </a:r>
            <a:r>
              <a:rPr lang="nb-NO" sz="2000" dirty="0" err="1">
                <a:latin typeface="Arial" panose="020B0604020202020204" pitchFamily="34" charset="0"/>
                <a:cs typeface="Arial" panose="020B0604020202020204" pitchFamily="34" charset="0"/>
              </a:rPr>
              <a:t>where</a:t>
            </a:r>
            <a:r>
              <a:rPr lang="nb-NO" sz="2000" dirty="0">
                <a:latin typeface="Arial" panose="020B0604020202020204" pitchFamily="34" charset="0"/>
                <a:cs typeface="Arial" panose="020B0604020202020204" pitchFamily="34" charset="0"/>
              </a:rPr>
              <a:t> feelings, </a:t>
            </a:r>
            <a:r>
              <a:rPr lang="nb-NO" sz="2000" dirty="0" err="1">
                <a:latin typeface="Arial" panose="020B0604020202020204" pitchFamily="34" charset="0"/>
                <a:cs typeface="Arial" panose="020B0604020202020204" pitchFamily="34" charset="0"/>
              </a:rPr>
              <a:t>limitless</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individualism</a:t>
            </a:r>
            <a:r>
              <a:rPr lang="nb-NO" sz="2000" dirty="0">
                <a:latin typeface="Arial" panose="020B0604020202020204" pitchFamily="34" charset="0"/>
                <a:cs typeface="Arial" panose="020B0604020202020204" pitchFamily="34" charset="0"/>
              </a:rPr>
              <a:t> and </a:t>
            </a:r>
            <a:r>
              <a:rPr lang="nb-NO" sz="2000" dirty="0" err="1">
                <a:latin typeface="Arial" panose="020B0604020202020204" pitchFamily="34" charset="0"/>
                <a:cs typeface="Arial" panose="020B0604020202020204" pitchFamily="34" charset="0"/>
              </a:rPr>
              <a:t>relativism</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dominate</a:t>
            </a:r>
            <a:r>
              <a:rPr lang="nb-NO" sz="2000" dirty="0">
                <a:latin typeface="Arial" panose="020B0604020202020204" pitchFamily="34" charset="0"/>
                <a:cs typeface="Arial" panose="020B0604020202020204" pitchFamily="34" charset="0"/>
              </a:rPr>
              <a:t> + a </a:t>
            </a:r>
            <a:r>
              <a:rPr lang="nb-NO" sz="2000" dirty="0" err="1">
                <a:latin typeface="Arial" panose="020B0604020202020204" pitchFamily="34" charset="0"/>
                <a:cs typeface="Arial" panose="020B0604020202020204" pitchFamily="34" charset="0"/>
              </a:rPr>
              <a:t>gender-neutral</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ideology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tries</a:t>
            </a:r>
            <a:r>
              <a:rPr lang="nb-NO" sz="2000" dirty="0">
                <a:latin typeface="Arial" panose="020B0604020202020204" pitchFamily="34" charset="0"/>
                <a:cs typeface="Arial" panose="020B0604020202020204" pitchFamily="34" charset="0"/>
              </a:rPr>
              <a:t> to </a:t>
            </a:r>
            <a:r>
              <a:rPr lang="nb-NO" sz="2000" dirty="0" err="1">
                <a:latin typeface="Arial" panose="020B0604020202020204" pitchFamily="34" charset="0"/>
                <a:cs typeface="Arial" panose="020B0604020202020204" pitchFamily="34" charset="0"/>
              </a:rPr>
              <a:t>negate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biological</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realities</a:t>
            </a:r>
            <a:r>
              <a:rPr lang="nb-NO" sz="2000" dirty="0">
                <a:latin typeface="Arial" panose="020B0604020202020204" pitchFamily="34" charset="0"/>
                <a:cs typeface="Arial" panose="020B0604020202020204" pitchFamily="34" charset="0"/>
              </a:rPr>
              <a:t>. </a:t>
            </a:r>
            <a:endParaRPr lang="nb-NO" sz="1400" dirty="0">
              <a:latin typeface="Arial" panose="020B0604020202020204" pitchFamily="34" charset="0"/>
              <a:cs typeface="Arial" panose="020B0604020202020204" pitchFamily="34" charset="0"/>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552388"/>
            <a:ext cx="2058835" cy="1372556"/>
          </a:xfrm>
          <a:prstGeom prst="rect">
            <a:avLst/>
          </a:prstGeom>
        </p:spPr>
      </p:pic>
    </p:spTree>
    <p:extLst>
      <p:ext uri="{BB962C8B-B14F-4D97-AF65-F5344CB8AC3E}">
        <p14:creationId xmlns:p14="http://schemas.microsoft.com/office/powerpoint/2010/main" val="10083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332656"/>
            <a:ext cx="8432234" cy="6586418"/>
          </a:xfrm>
          <a:prstGeom prst="rect">
            <a:avLst/>
          </a:prstGeom>
          <a:noFill/>
        </p:spPr>
        <p:txBody>
          <a:bodyPr wrap="square" rtlCol="0">
            <a:spAutoFit/>
          </a:bodyPr>
          <a:lstStyle/>
          <a:p>
            <a:pPr algn="ctr"/>
            <a:r>
              <a:rPr lang="nb-NO" sz="4000" dirty="0" err="1">
                <a:solidFill>
                  <a:srgbClr val="7030A0"/>
                </a:solidFill>
                <a:latin typeface="Arial Black" panose="020B0A04020102020204" pitchFamily="34" charset="0"/>
              </a:rPr>
              <a:t>Changing</a:t>
            </a:r>
            <a:r>
              <a:rPr lang="nb-NO" sz="4000" dirty="0">
                <a:solidFill>
                  <a:srgbClr val="7030A0"/>
                </a:solidFill>
                <a:latin typeface="Arial Black" panose="020B0A04020102020204" pitchFamily="34" charset="0"/>
              </a:rPr>
              <a:t> </a:t>
            </a:r>
            <a:r>
              <a:rPr lang="nb-NO" sz="4000" dirty="0" err="1">
                <a:solidFill>
                  <a:srgbClr val="7030A0"/>
                </a:solidFill>
                <a:latin typeface="Arial Black" panose="020B0A04020102020204" pitchFamily="34" charset="0"/>
              </a:rPr>
              <a:t>one’s</a:t>
            </a:r>
            <a:r>
              <a:rPr lang="nb-NO" sz="4000" dirty="0">
                <a:solidFill>
                  <a:srgbClr val="7030A0"/>
                </a:solidFill>
                <a:latin typeface="Arial Black" panose="020B0A04020102020204" pitchFamily="34" charset="0"/>
              </a:rPr>
              <a:t> legal </a:t>
            </a:r>
            <a:r>
              <a:rPr lang="nb-NO" sz="4000" dirty="0" err="1">
                <a:solidFill>
                  <a:srgbClr val="7030A0"/>
                </a:solidFill>
                <a:latin typeface="Arial Black" panose="020B0A04020102020204" pitchFamily="34" charset="0"/>
              </a:rPr>
              <a:t>gender</a:t>
            </a:r>
            <a:r>
              <a:rPr lang="nb-NO" sz="4000" dirty="0">
                <a:solidFill>
                  <a:srgbClr val="7030A0"/>
                </a:solidFill>
                <a:latin typeface="Arial Black" panose="020B0A04020102020204" pitchFamily="34" charset="0"/>
              </a:rPr>
              <a:t> </a:t>
            </a:r>
            <a:br>
              <a:rPr lang="nb-NO" sz="3000" dirty="0">
                <a:solidFill>
                  <a:srgbClr val="7030A0"/>
                </a:solidFill>
                <a:latin typeface="Arial Black" panose="020B0A04020102020204" pitchFamily="34" charset="0"/>
              </a:rPr>
            </a:br>
            <a:r>
              <a:rPr lang="nb-NO" sz="2800" b="1" dirty="0">
                <a:latin typeface="Arial" panose="020B0604020202020204" pitchFamily="34" charset="0"/>
                <a:cs typeface="Arial" panose="020B0604020202020204" pitchFamily="34" charset="0"/>
              </a:rPr>
              <a:t>An </a:t>
            </a:r>
            <a:r>
              <a:rPr lang="nb-NO" sz="2800" b="1" dirty="0" err="1">
                <a:latin typeface="Arial" panose="020B0604020202020204" pitchFamily="34" charset="0"/>
                <a:cs typeface="Arial" panose="020B0604020202020204" pitchFamily="34" charset="0"/>
              </a:rPr>
              <a:t>example</a:t>
            </a:r>
            <a:r>
              <a:rPr lang="nb-NO" sz="2800" b="1" dirty="0">
                <a:latin typeface="Arial" panose="020B0604020202020204" pitchFamily="34" charset="0"/>
                <a:cs typeface="Arial" panose="020B0604020202020204" pitchFamily="34" charset="0"/>
              </a:rPr>
              <a:t> from Norway</a:t>
            </a:r>
            <a:br>
              <a:rPr lang="nb-NO" sz="2800" b="1" dirty="0">
                <a:latin typeface="Arial" panose="020B0604020202020204" pitchFamily="34" charset="0"/>
                <a:cs typeface="Arial" panose="020B0604020202020204" pitchFamily="34" charset="0"/>
              </a:rPr>
            </a:br>
            <a:endParaRPr lang="nb-NO" sz="7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1. </a:t>
            </a:r>
            <a:r>
              <a:rPr lang="nb-NO" sz="2400" dirty="0">
                <a:latin typeface="Arial" panose="020B0604020202020204" pitchFamily="34" charset="0"/>
                <a:cs typeface="Arial" panose="020B0604020202020204" pitchFamily="34" charset="0"/>
              </a:rPr>
              <a:t>June 2016: ‘Law </a:t>
            </a:r>
            <a:r>
              <a:rPr lang="nb-NO" sz="2400" dirty="0" err="1">
                <a:latin typeface="Arial" panose="020B0604020202020204" pitchFamily="34" charset="0"/>
                <a:cs typeface="Arial" panose="020B0604020202020204" pitchFamily="34" charset="0"/>
              </a:rPr>
              <a:t>concerning</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change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legal </a:t>
            </a:r>
            <a:r>
              <a:rPr lang="nb-NO" sz="2400" dirty="0" err="1">
                <a:latin typeface="Arial" panose="020B0604020202020204" pitchFamily="34" charset="0"/>
                <a:cs typeface="Arial" panose="020B0604020202020204" pitchFamily="34" charset="0"/>
              </a:rPr>
              <a:t>gender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was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approved</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Applicable</a:t>
            </a:r>
            <a:r>
              <a:rPr lang="nb-NO" sz="2400" dirty="0">
                <a:latin typeface="Arial" panose="020B0604020202020204" pitchFamily="34" charset="0"/>
                <a:cs typeface="Arial" panose="020B0604020202020204" pitchFamily="34" charset="0"/>
              </a:rPr>
              <a:t> to </a:t>
            </a:r>
            <a:r>
              <a:rPr lang="nb-NO" sz="2400" dirty="0" err="1">
                <a:latin typeface="Arial" panose="020B0604020202020204" pitchFamily="34" charset="0"/>
                <a:cs typeface="Arial" panose="020B0604020202020204" pitchFamily="34" charset="0"/>
              </a:rPr>
              <a:t>everybody</a:t>
            </a:r>
            <a:r>
              <a:rPr lang="nb-NO" sz="2400" dirty="0">
                <a:latin typeface="Arial" panose="020B0604020202020204" pitchFamily="34" charset="0"/>
                <a:cs typeface="Arial" panose="020B0604020202020204" pitchFamily="34" charset="0"/>
              </a:rPr>
              <a:t>. A person </a:t>
            </a:r>
            <a:r>
              <a:rPr lang="nb-NO" sz="2400" dirty="0" err="1">
                <a:latin typeface="Arial" panose="020B0604020202020204" pitchFamily="34" charset="0"/>
                <a:cs typeface="Arial" panose="020B0604020202020204" pitchFamily="34" charset="0"/>
              </a:rPr>
              <a:t>can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change</a:t>
            </a:r>
            <a:r>
              <a:rPr lang="nb-NO" sz="2400" dirty="0">
                <a:latin typeface="Arial" panose="020B0604020202020204" pitchFamily="34" charset="0"/>
                <a:cs typeface="Arial" panose="020B0604020202020204" pitchFamily="34" charset="0"/>
              </a:rPr>
              <a:t> as </a:t>
            </a:r>
            <a:r>
              <a:rPr lang="nb-NO" sz="2400" dirty="0" err="1">
                <a:latin typeface="Arial" panose="020B0604020202020204" pitchFamily="34" charset="0"/>
                <a:cs typeface="Arial" panose="020B0604020202020204" pitchFamily="34" charset="0"/>
              </a:rPr>
              <a:t>many</a:t>
            </a:r>
            <a:r>
              <a:rPr lang="nb-NO" sz="2400" dirty="0">
                <a:latin typeface="Arial" panose="020B0604020202020204" pitchFamily="34" charset="0"/>
                <a:cs typeface="Arial" panose="020B0604020202020204" pitchFamily="34" charset="0"/>
              </a:rPr>
              <a:t> times as </a:t>
            </a:r>
            <a:r>
              <a:rPr lang="nb-NO" sz="2400" dirty="0" err="1">
                <a:latin typeface="Arial" panose="020B0604020202020204" pitchFamily="34" charset="0"/>
                <a:cs typeface="Arial" panose="020B0604020202020204" pitchFamily="34" charset="0"/>
              </a:rPr>
              <a:t>he</a:t>
            </a:r>
            <a:r>
              <a:rPr lang="nb-NO" sz="2400" dirty="0">
                <a:latin typeface="Arial" panose="020B0604020202020204" pitchFamily="34" charset="0"/>
                <a:cs typeface="Arial" panose="020B0604020202020204" pitchFamily="34" charset="0"/>
              </a:rPr>
              <a:t> or </a:t>
            </a:r>
            <a:r>
              <a:rPr lang="nb-NO" sz="2400" dirty="0" err="1">
                <a:latin typeface="Arial" panose="020B0604020202020204" pitchFamily="34" charset="0"/>
                <a:cs typeface="Arial" panose="020B0604020202020204" pitchFamily="34" charset="0"/>
              </a:rPr>
              <a:t>she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want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after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age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sixteen</a:t>
            </a:r>
            <a:r>
              <a:rPr lang="nb-NO" sz="2400" dirty="0">
                <a:latin typeface="Arial" panose="020B0604020202020204" pitchFamily="34" charset="0"/>
                <a:cs typeface="Arial" panose="020B0604020202020204" pitchFamily="34" charset="0"/>
              </a:rPr>
              <a:t>.</a:t>
            </a:r>
          </a:p>
          <a:p>
            <a:pPr marL="257175" indent="-257175">
              <a:buAutoNum type="arabicPeriod"/>
            </a:pP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a:t>
            </a:r>
            <a:r>
              <a:rPr lang="nb-NO" sz="2400" dirty="0">
                <a:latin typeface="Arial" panose="020B0604020202020204" pitchFamily="34" charset="0"/>
                <a:cs typeface="Arial" panose="020B0604020202020204" pitchFamily="34" charset="0"/>
              </a:rPr>
              <a:t> No </a:t>
            </a:r>
            <a:r>
              <a:rPr lang="nb-NO" sz="2400" dirty="0" err="1">
                <a:latin typeface="Arial" panose="020B0604020202020204" pitchFamily="34" charset="0"/>
                <a:cs typeface="Arial" panose="020B0604020202020204" pitchFamily="34" charset="0"/>
              </a:rPr>
              <a:t>counselling</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needed</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no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medical</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diagnosis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no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treatment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any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kind</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Children</a:t>
            </a:r>
            <a:r>
              <a:rPr lang="nb-NO" sz="2400" dirty="0">
                <a:latin typeface="Arial" panose="020B0604020202020204" pitchFamily="34" charset="0"/>
                <a:cs typeface="Arial" panose="020B0604020202020204" pitchFamily="34" charset="0"/>
              </a:rPr>
              <a:t> as </a:t>
            </a:r>
            <a:r>
              <a:rPr lang="nb-NO" sz="2400" dirty="0" err="1">
                <a:latin typeface="Arial" panose="020B0604020202020204" pitchFamily="34" charset="0"/>
                <a:cs typeface="Arial" panose="020B0604020202020204" pitchFamily="34" charset="0"/>
              </a:rPr>
              <a:t>young</a:t>
            </a:r>
            <a:r>
              <a:rPr lang="nb-NO" sz="2400" dirty="0">
                <a:latin typeface="Arial" panose="020B0604020202020204" pitchFamily="34" charset="0"/>
                <a:cs typeface="Arial" panose="020B0604020202020204" pitchFamily="34" charset="0"/>
              </a:rPr>
              <a:t> as </a:t>
            </a:r>
            <a:r>
              <a:rPr lang="nb-NO" sz="2400" dirty="0" err="1">
                <a:latin typeface="Arial" panose="020B0604020202020204" pitchFamily="34" charset="0"/>
                <a:cs typeface="Arial" panose="020B0604020202020204" pitchFamily="34" charset="0"/>
              </a:rPr>
              <a:t>six</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can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change</a:t>
            </a:r>
            <a:endParaRPr lang="nb-NO" sz="2400"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legal </a:t>
            </a:r>
            <a:r>
              <a:rPr lang="nb-NO" sz="2400" dirty="0" err="1">
                <a:latin typeface="Arial" panose="020B0604020202020204" pitchFamily="34" charset="0"/>
                <a:cs typeface="Arial" panose="020B0604020202020204" pitchFamily="34" charset="0"/>
              </a:rPr>
              <a:t>gender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if</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both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parents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agree</a:t>
            </a:r>
            <a:r>
              <a:rPr lang="nb-NO" sz="2400" dirty="0">
                <a:latin typeface="Arial" panose="020B0604020202020204" pitchFamily="34" charset="0"/>
                <a:cs typeface="Arial" panose="020B0604020202020204" pitchFamily="34" charset="0"/>
              </a:rPr>
              <a:t>. </a:t>
            </a:r>
            <a:endParaRPr lang="nb-NO" sz="1200" dirty="0">
              <a:latin typeface="Arial" panose="020B0604020202020204" pitchFamily="34" charset="0"/>
              <a:cs typeface="Arial" panose="020B0604020202020204" pitchFamily="34" charset="0"/>
            </a:endParaRPr>
          </a:p>
          <a:p>
            <a:endParaRPr lang="nb-NO" sz="16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4.</a:t>
            </a:r>
            <a:r>
              <a:rPr lang="nb-NO" sz="2400" dirty="0">
                <a:latin typeface="Arial" panose="020B0604020202020204" pitchFamily="34" charset="0"/>
                <a:cs typeface="Arial" panose="020B0604020202020204" pitchFamily="34" charset="0"/>
              </a:rPr>
              <a:t> Same </a:t>
            </a:r>
            <a:r>
              <a:rPr lang="nb-NO" sz="2400" dirty="0" err="1">
                <a:latin typeface="Arial" panose="020B0604020202020204" pitchFamily="34" charset="0"/>
                <a:cs typeface="Arial" panose="020B0604020202020204" pitchFamily="34" charset="0"/>
              </a:rPr>
              <a:t>rights</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obligations</a:t>
            </a:r>
            <a:r>
              <a:rPr lang="nb-NO" sz="2400" dirty="0">
                <a:latin typeface="Arial" panose="020B0604020202020204" pitchFamily="34" charset="0"/>
                <a:cs typeface="Arial" panose="020B0604020202020204" pitchFamily="34" charset="0"/>
              </a:rPr>
              <a:t> as </a:t>
            </a:r>
            <a:r>
              <a:rPr lang="nb-NO" sz="2400" dirty="0" err="1">
                <a:latin typeface="Arial" panose="020B0604020202020204" pitchFamily="34" charset="0"/>
                <a:cs typeface="Arial" panose="020B0604020202020204" pitchFamily="34" charset="0"/>
              </a:rPr>
              <a:t>other</a:t>
            </a:r>
            <a:endParaRPr lang="nb-NO" sz="2400" dirty="0">
              <a:latin typeface="Arial" panose="020B0604020202020204" pitchFamily="34" charset="0"/>
              <a:cs typeface="Arial" panose="020B0604020202020204" pitchFamily="34" charset="0"/>
            </a:endParaRPr>
          </a:p>
          <a:p>
            <a:r>
              <a:rPr lang="nb-NO" sz="2400" dirty="0" err="1">
                <a:latin typeface="Arial" panose="020B0604020202020204" pitchFamily="34" charset="0"/>
                <a:cs typeface="Arial" panose="020B0604020202020204" pitchFamily="34" charset="0"/>
              </a:rPr>
              <a:t>people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with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same legal </a:t>
            </a:r>
            <a:r>
              <a:rPr lang="nb-NO" sz="2400" dirty="0" err="1">
                <a:latin typeface="Arial" panose="020B0604020202020204" pitchFamily="34" charset="0"/>
                <a:cs typeface="Arial" panose="020B0604020202020204" pitchFamily="34" charset="0"/>
              </a:rPr>
              <a:t>gender</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r>
              <a:rPr lang="nb-NO" sz="2400" dirty="0" err="1">
                <a:latin typeface="Arial" panose="020B0604020202020204" pitchFamily="34" charset="0"/>
                <a:cs typeface="Arial" panose="020B0604020202020204" pitchFamily="34" charset="0"/>
              </a:rPr>
              <a:t>Woman</a:t>
            </a:r>
            <a:r>
              <a:rPr lang="nb-NO" sz="2400" dirty="0">
                <a:latin typeface="Arial" panose="020B0604020202020204" pitchFamily="34" charset="0"/>
                <a:cs typeface="Arial" panose="020B0604020202020204" pitchFamily="34" charset="0"/>
              </a:rPr>
              <a:t> in a </a:t>
            </a:r>
            <a:r>
              <a:rPr lang="nb-NO" sz="2400" dirty="0" err="1">
                <a:latin typeface="Arial" panose="020B0604020202020204" pitchFamily="34" charset="0"/>
                <a:cs typeface="Arial" panose="020B0604020202020204" pitchFamily="34" charset="0"/>
              </a:rPr>
              <a:t>man’s</a:t>
            </a:r>
            <a:r>
              <a:rPr lang="nb-NO" sz="2400" dirty="0">
                <a:latin typeface="Arial" panose="020B0604020202020204" pitchFamily="34" charset="0"/>
                <a:cs typeface="Arial" panose="020B0604020202020204" pitchFamily="34" charset="0"/>
              </a:rPr>
              <a:t> body, man in a </a:t>
            </a:r>
          </a:p>
          <a:p>
            <a:r>
              <a:rPr lang="nb-NO" sz="2400" dirty="0" err="1">
                <a:latin typeface="Arial" panose="020B0604020202020204" pitchFamily="34" charset="0"/>
                <a:cs typeface="Arial" panose="020B0604020202020204" pitchFamily="34" charset="0"/>
              </a:rPr>
              <a:t>woman’s</a:t>
            </a:r>
            <a:r>
              <a:rPr lang="nb-NO" sz="2400" dirty="0">
                <a:latin typeface="Arial" panose="020B0604020202020204" pitchFamily="34" charset="0"/>
                <a:cs typeface="Arial" panose="020B0604020202020204" pitchFamily="34" charset="0"/>
              </a:rPr>
              <a:t> body. A trans man (a man </a:t>
            </a:r>
            <a:r>
              <a:rPr lang="nb-NO" sz="2400" dirty="0" err="1">
                <a:latin typeface="Arial" panose="020B0604020202020204" pitchFamily="34" charset="0"/>
                <a:cs typeface="Arial" panose="020B0604020202020204" pitchFamily="34" charset="0"/>
              </a:rPr>
              <a:t>defined</a:t>
            </a:r>
            <a:r>
              <a:rPr lang="nb-NO" sz="2400" dirty="0">
                <a:latin typeface="Arial" panose="020B0604020202020204" pitchFamily="34" charset="0"/>
                <a:cs typeface="Arial" panose="020B0604020202020204" pitchFamily="34" charset="0"/>
              </a:rPr>
              <a:t> by </a:t>
            </a:r>
            <a:r>
              <a:rPr lang="nb-NO" sz="2400" dirty="0" err="1">
                <a:latin typeface="Arial" panose="020B0604020202020204" pitchFamily="34" charset="0"/>
                <a:cs typeface="Arial" panose="020B0604020202020204" pitchFamily="34" charset="0"/>
              </a:rPr>
              <a:t>law</a:t>
            </a:r>
            <a:r>
              <a:rPr lang="nb-NO" sz="2400" dirty="0">
                <a:latin typeface="Arial" panose="020B0604020202020204" pitchFamily="34" charset="0"/>
                <a:cs typeface="Arial" panose="020B0604020202020204" pitchFamily="34" charset="0"/>
              </a:rPr>
              <a:t> as a man, in a </a:t>
            </a:r>
            <a:r>
              <a:rPr lang="nb-NO" sz="2400" dirty="0" err="1">
                <a:latin typeface="Arial" panose="020B0604020202020204" pitchFamily="34" charset="0"/>
                <a:cs typeface="Arial" panose="020B0604020202020204" pitchFamily="34" charset="0"/>
              </a:rPr>
              <a:t>woman’s</a:t>
            </a:r>
            <a:r>
              <a:rPr lang="nb-NO" sz="2400" dirty="0">
                <a:latin typeface="Arial" panose="020B0604020202020204" pitchFamily="34" charset="0"/>
                <a:cs typeface="Arial" panose="020B0604020202020204" pitchFamily="34" charset="0"/>
              </a:rPr>
              <a:t> body) </a:t>
            </a:r>
            <a:r>
              <a:rPr lang="nb-NO" sz="2400" dirty="0" err="1">
                <a:latin typeface="Arial" panose="020B0604020202020204" pitchFamily="34" charset="0"/>
                <a:cs typeface="Arial" panose="020B0604020202020204" pitchFamily="34" charset="0"/>
              </a:rPr>
              <a:t>may</a:t>
            </a:r>
            <a:r>
              <a:rPr lang="nb-NO" sz="2400" dirty="0">
                <a:latin typeface="Arial" panose="020B0604020202020204" pitchFamily="34" charset="0"/>
                <a:cs typeface="Arial" panose="020B0604020202020204" pitchFamily="34" charset="0"/>
              </a:rPr>
              <a:t> be </a:t>
            </a:r>
            <a:r>
              <a:rPr lang="nb-NO" sz="2400" dirty="0" err="1">
                <a:latin typeface="Arial" panose="020B0604020202020204" pitchFamily="34" charset="0"/>
                <a:cs typeface="Arial" panose="020B0604020202020204" pitchFamily="34" charset="0"/>
              </a:rPr>
              <a:t>able</a:t>
            </a:r>
            <a:r>
              <a:rPr lang="nb-NO" sz="2400" dirty="0">
                <a:latin typeface="Arial" panose="020B0604020202020204" pitchFamily="34" charset="0"/>
                <a:cs typeface="Arial" panose="020B0604020202020204" pitchFamily="34" charset="0"/>
              </a:rPr>
              <a:t> to </a:t>
            </a:r>
            <a:r>
              <a:rPr lang="nb-NO" sz="2400" dirty="0" err="1">
                <a:latin typeface="Arial" panose="020B0604020202020204" pitchFamily="34" charset="0"/>
                <a:cs typeface="Arial" panose="020B0604020202020204" pitchFamily="34" charset="0"/>
              </a:rPr>
              <a:t>give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birth</a:t>
            </a:r>
            <a:r>
              <a:rPr lang="nb-NO" sz="2400" dirty="0">
                <a:latin typeface="Arial" panose="020B0604020202020204" pitchFamily="34" charset="0"/>
                <a:cs typeface="Arial" panose="020B0604020202020204" pitchFamily="34" charset="0"/>
              </a:rPr>
              <a:t> to </a:t>
            </a:r>
            <a:r>
              <a:rPr lang="nb-NO" sz="2400" dirty="0" err="1">
                <a:latin typeface="Arial" panose="020B0604020202020204" pitchFamily="34" charset="0"/>
                <a:cs typeface="Arial" panose="020B0604020202020204" pitchFamily="34" charset="0"/>
              </a:rPr>
              <a:t>children</a:t>
            </a:r>
            <a:r>
              <a:rPr lang="nb-NO" sz="2400" dirty="0">
                <a:latin typeface="Arial" panose="020B0604020202020204" pitchFamily="34" charset="0"/>
                <a:cs typeface="Arial" panose="020B0604020202020204" pitchFamily="34" charset="0"/>
              </a:rPr>
              <a:t>.</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854" y="3429000"/>
            <a:ext cx="2815610" cy="2232248"/>
          </a:xfrm>
          <a:prstGeom prst="rect">
            <a:avLst/>
          </a:prstGeom>
        </p:spPr>
      </p:pic>
    </p:spTree>
    <p:extLst>
      <p:ext uri="{BB962C8B-B14F-4D97-AF65-F5344CB8AC3E}">
        <p14:creationId xmlns:p14="http://schemas.microsoft.com/office/powerpoint/2010/main" val="256896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329E38F-75CC-1EA2-9C55-5CEC45EEF7C2}"/>
              </a:ext>
            </a:extLst>
          </p:cNvPr>
          <p:cNvSpPr txBox="1"/>
          <p:nvPr/>
        </p:nvSpPr>
        <p:spPr>
          <a:xfrm>
            <a:off x="323528" y="333806"/>
            <a:ext cx="8496944" cy="6224781"/>
          </a:xfrm>
          <a:prstGeom prst="rect">
            <a:avLst/>
          </a:prstGeom>
          <a:noFill/>
          <a:ln>
            <a:solidFill>
              <a:schemeClr val="accent1"/>
            </a:solidFill>
          </a:ln>
        </p:spPr>
        <p:txBody>
          <a:bodyPr wrap="square" rtlCol="0">
            <a:spAutoFit/>
          </a:bodyPr>
          <a:lstStyle/>
          <a:p>
            <a:pPr algn="ctr"/>
            <a:r>
              <a:rPr lang="nb-NO" sz="3600" b="1" dirty="0" err="1">
                <a:solidFill>
                  <a:srgbClr val="7030A0"/>
                </a:solidFill>
              </a:rPr>
              <a:t>Choose</a:t>
            </a:r>
            <a:r>
              <a:rPr lang="nb-NO" sz="3600" b="1" dirty="0">
                <a:solidFill>
                  <a:srgbClr val="7030A0"/>
                </a:solidFill>
              </a:rPr>
              <a:t> and </a:t>
            </a:r>
            <a:r>
              <a:rPr lang="nb-NO" sz="3600" b="1" dirty="0" err="1">
                <a:solidFill>
                  <a:srgbClr val="7030A0"/>
                </a:solidFill>
              </a:rPr>
              <a:t>pick</a:t>
            </a:r>
            <a:r>
              <a:rPr lang="nb-NO" sz="3600" b="1" dirty="0">
                <a:solidFill>
                  <a:srgbClr val="7030A0"/>
                </a:solidFill>
              </a:rPr>
              <a:t> </a:t>
            </a:r>
            <a:r>
              <a:rPr lang="nb-NO" sz="3600" b="1" dirty="0" err="1">
                <a:solidFill>
                  <a:srgbClr val="7030A0"/>
                </a:solidFill>
              </a:rPr>
              <a:t>freely</a:t>
            </a:r>
            <a:r>
              <a:rPr lang="nb-NO" sz="3600" b="1" dirty="0">
                <a:solidFill>
                  <a:srgbClr val="7030A0"/>
                </a:solidFill>
              </a:rPr>
              <a:t> </a:t>
            </a:r>
          </a:p>
          <a:p>
            <a:pPr algn="ctr"/>
            <a:r>
              <a:rPr lang="nb-NO" sz="3600" b="1" dirty="0">
                <a:solidFill>
                  <a:srgbClr val="7030A0"/>
                </a:solidFill>
              </a:rPr>
              <a:t>and </a:t>
            </a:r>
            <a:r>
              <a:rPr lang="nb-NO" sz="3600" b="1" dirty="0" err="1">
                <a:solidFill>
                  <a:srgbClr val="7030A0"/>
                </a:solidFill>
              </a:rPr>
              <a:t>without</a:t>
            </a:r>
            <a:r>
              <a:rPr lang="nb-NO" sz="3600" b="1" dirty="0">
                <a:solidFill>
                  <a:srgbClr val="7030A0"/>
                </a:solidFill>
              </a:rPr>
              <a:t> </a:t>
            </a:r>
            <a:r>
              <a:rPr lang="nb-NO" sz="3600" b="1" dirty="0" err="1">
                <a:solidFill>
                  <a:srgbClr val="7030A0"/>
                </a:solidFill>
              </a:rPr>
              <a:t>any</a:t>
            </a:r>
            <a:r>
              <a:rPr lang="nb-NO" sz="3600" b="1" dirty="0">
                <a:solidFill>
                  <a:srgbClr val="7030A0"/>
                </a:solidFill>
              </a:rPr>
              <a:t> </a:t>
            </a:r>
            <a:r>
              <a:rPr lang="nb-NO" sz="3600" b="1" dirty="0" err="1">
                <a:solidFill>
                  <a:srgbClr val="7030A0"/>
                </a:solidFill>
              </a:rPr>
              <a:t>restrictions</a:t>
            </a:r>
            <a:r>
              <a:rPr lang="nb-NO" sz="3600" b="1" dirty="0">
                <a:solidFill>
                  <a:srgbClr val="7030A0"/>
                </a:solidFill>
              </a:rPr>
              <a:t> </a:t>
            </a:r>
            <a:br>
              <a:rPr lang="nb-NO" sz="3200" b="1" dirty="0">
                <a:solidFill>
                  <a:srgbClr val="7030A0"/>
                </a:solidFill>
              </a:rPr>
            </a:br>
            <a:r>
              <a:rPr lang="nb-NO" sz="2800" b="1" dirty="0"/>
              <a:t>from </a:t>
            </a:r>
            <a:r>
              <a:rPr lang="nb-NO" sz="2800" b="1" dirty="0" err="1"/>
              <a:t>these</a:t>
            </a:r>
            <a:r>
              <a:rPr lang="nb-NO" sz="2800" b="1"/>
              <a:t> 50 </a:t>
            </a:r>
            <a:r>
              <a:rPr lang="nb-NO" sz="2800" b="1" dirty="0"/>
              <a:t>Power Point Slides</a:t>
            </a:r>
            <a:endParaRPr lang="nb-NO" sz="3200" b="1" dirty="0"/>
          </a:p>
          <a:p>
            <a:pPr marL="90170" algn="ctr"/>
            <a:endParaRPr lang="de-DE" sz="1050" dirty="0">
              <a:effectLst/>
              <a:latin typeface="Calibri" panose="020F0502020204030204" pitchFamily="34" charset="0"/>
              <a:ea typeface="Times New Roman" panose="02020603050405020304" pitchFamily="18" charset="0"/>
            </a:endParaRPr>
          </a:p>
          <a:p>
            <a:pPr marL="90170" algn="ctr"/>
            <a:r>
              <a:rPr lang="de-DE" sz="1800" dirty="0">
                <a:effectLst/>
                <a:latin typeface="Calibri" panose="020F0502020204030204" pitchFamily="34" charset="0"/>
                <a:ea typeface="Times New Roman" panose="02020603050405020304" pitchFamily="18" charset="0"/>
              </a:rPr>
              <a:t>All </a:t>
            </a:r>
            <a:r>
              <a:rPr lang="de-DE" sz="1800" dirty="0" err="1">
                <a:effectLst/>
                <a:latin typeface="Calibri" panose="020F0502020204030204" pitchFamily="34" charset="0"/>
                <a:ea typeface="Times New Roman" panose="02020603050405020304" pitchFamily="18" charset="0"/>
              </a:rPr>
              <a:t>the</a:t>
            </a:r>
            <a:r>
              <a:rPr lang="de-DE" sz="1800" dirty="0">
                <a:effectLst/>
                <a:latin typeface="Calibri" panose="020F0502020204030204" pitchFamily="34" charset="0"/>
                <a:ea typeface="Times New Roman" panose="02020603050405020304" pitchFamily="18" charset="0"/>
              </a:rPr>
              <a:t> material </a:t>
            </a:r>
            <a:r>
              <a:rPr lang="de-DE" sz="1800" dirty="0" err="1">
                <a:effectLst/>
                <a:latin typeface="Calibri" panose="020F0502020204030204" pitchFamily="34" charset="0"/>
                <a:ea typeface="Times New Roman" panose="02020603050405020304" pitchFamily="18" charset="0"/>
              </a:rPr>
              <a:t>we</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present</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here</a:t>
            </a:r>
            <a:r>
              <a:rPr lang="de-DE" sz="1800" dirty="0">
                <a:effectLst/>
                <a:latin typeface="Calibri" panose="020F0502020204030204" pitchFamily="34" charset="0"/>
                <a:ea typeface="Times New Roman" panose="02020603050405020304" pitchFamily="18" charset="0"/>
              </a:rPr>
              <a:t> </a:t>
            </a:r>
          </a:p>
          <a:p>
            <a:pPr marL="90170" algn="ctr"/>
            <a:r>
              <a:rPr lang="de-DE" sz="1800" dirty="0">
                <a:effectLst/>
                <a:latin typeface="Calibri" panose="020F0502020204030204" pitchFamily="34" charset="0"/>
                <a:ea typeface="Times New Roman" panose="02020603050405020304" pitchFamily="18" charset="0"/>
              </a:rPr>
              <a:t>(and </a:t>
            </a:r>
            <a:r>
              <a:rPr lang="de-DE" sz="1800" dirty="0" err="1">
                <a:effectLst/>
                <a:latin typeface="Calibri" panose="020F0502020204030204" pitchFamily="34" charset="0"/>
                <a:ea typeface="Times New Roman" panose="02020603050405020304" pitchFamily="18" charset="0"/>
              </a:rPr>
              <a:t>everything</a:t>
            </a:r>
            <a:r>
              <a:rPr lang="de-DE" sz="1800" dirty="0">
                <a:effectLst/>
                <a:latin typeface="Calibri" panose="020F0502020204030204" pitchFamily="34" charset="0"/>
                <a:ea typeface="Times New Roman" panose="02020603050405020304" pitchFamily="18" charset="0"/>
              </a:rPr>
              <a:t> on </a:t>
            </a:r>
            <a:r>
              <a:rPr lang="de-DE" sz="1800" dirty="0" err="1">
                <a:effectLst/>
                <a:latin typeface="Calibri" panose="020F0502020204030204" pitchFamily="34" charset="0"/>
                <a:ea typeface="Times New Roman" panose="02020603050405020304" pitchFamily="18" charset="0"/>
              </a:rPr>
              <a:t>our</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website</a:t>
            </a:r>
            <a:r>
              <a:rPr lang="de-DE" sz="1800" dirty="0">
                <a:effectLst/>
                <a:latin typeface="Calibri" panose="020F0502020204030204" pitchFamily="34" charset="0"/>
                <a:ea typeface="Times New Roman" panose="02020603050405020304" pitchFamily="18" charset="0"/>
              </a:rPr>
              <a:t>: </a:t>
            </a:r>
            <a:r>
              <a:rPr lang="de-DE" sz="1800" u="sng" dirty="0">
                <a:solidFill>
                  <a:srgbClr val="0070C0"/>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www.MorFarBarn.no</a:t>
            </a:r>
            <a:r>
              <a:rPr lang="de-DE" sz="1800" dirty="0">
                <a:solidFill>
                  <a:srgbClr val="0070C0"/>
                </a:solidFill>
                <a:effectLst/>
                <a:latin typeface="Calibri" panose="020F0502020204030204" pitchFamily="34" charset="0"/>
                <a:ea typeface="Times New Roman" panose="02020603050405020304" pitchFamily="18" charset="0"/>
              </a:rPr>
              <a:t>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Resources in English) </a:t>
            </a:r>
          </a:p>
          <a:p>
            <a:pPr marL="90170" algn="ctr"/>
            <a:r>
              <a:rPr lang="de-DE" sz="1800" dirty="0" err="1">
                <a:effectLst/>
                <a:latin typeface="Calibri" panose="020F0502020204030204" pitchFamily="34" charset="0"/>
                <a:ea typeface="Times New Roman" panose="02020603050405020304" pitchFamily="18" charset="0"/>
              </a:rPr>
              <a:t>is</a:t>
            </a:r>
            <a:r>
              <a:rPr lang="de-DE" sz="1800" dirty="0">
                <a:effectLst/>
                <a:latin typeface="Calibri" panose="020F0502020204030204" pitchFamily="34" charset="0"/>
                <a:ea typeface="Times New Roman" panose="02020603050405020304" pitchFamily="18" charset="0"/>
              </a:rPr>
              <a:t> </a:t>
            </a:r>
            <a:r>
              <a:rPr lang="de-DE" sz="1800" b="1" dirty="0">
                <a:effectLst/>
                <a:latin typeface="Calibri" panose="020F0502020204030204" pitchFamily="34" charset="0"/>
                <a:ea typeface="Times New Roman" panose="02020603050405020304" pitchFamily="18" charset="0"/>
              </a:rPr>
              <a:t>a </a:t>
            </a:r>
            <a:r>
              <a:rPr lang="de-DE" sz="1800" b="1" dirty="0" err="1">
                <a:effectLst/>
                <a:latin typeface="Calibri" panose="020F0502020204030204" pitchFamily="34" charset="0"/>
                <a:ea typeface="Times New Roman" panose="02020603050405020304" pitchFamily="18" charset="0"/>
              </a:rPr>
              <a:t>gift</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to</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you</a:t>
            </a:r>
            <a:r>
              <a:rPr lang="de-DE" sz="1800" b="1" dirty="0">
                <a:effectLst/>
                <a:latin typeface="Calibri" panose="020F0502020204030204" pitchFamily="34" charset="0"/>
                <a:ea typeface="Times New Roman" panose="02020603050405020304" pitchFamily="18" charset="0"/>
              </a:rPr>
              <a:t> and </a:t>
            </a:r>
            <a:r>
              <a:rPr lang="de-DE" sz="1800" b="1" dirty="0" err="1">
                <a:effectLst/>
                <a:latin typeface="Calibri" panose="020F0502020204030204" pitchFamily="34" charset="0"/>
                <a:ea typeface="Times New Roman" panose="02020603050405020304" pitchFamily="18" charset="0"/>
              </a:rPr>
              <a:t>anyone</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who</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wishes</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to</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make</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use</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of</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it</a:t>
            </a:r>
            <a:r>
              <a:rPr lang="de-DE" sz="1800" b="1" dirty="0">
                <a:effectLst/>
                <a:latin typeface="Calibri" panose="020F0502020204030204" pitchFamily="34" charset="0"/>
                <a:ea typeface="Times New Roman" panose="02020603050405020304" pitchFamily="18" charset="0"/>
              </a:rPr>
              <a:t>,</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with</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no</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strings</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attached</a:t>
            </a:r>
            <a:r>
              <a:rPr lang="de-DE" sz="1800" dirty="0">
                <a:effectLst/>
                <a:latin typeface="Calibri" panose="020F0502020204030204" pitchFamily="34" charset="0"/>
                <a:ea typeface="Times New Roman" panose="02020603050405020304" pitchFamily="18" charset="0"/>
              </a:rPr>
              <a:t>. </a:t>
            </a:r>
            <a:br>
              <a:rPr lang="de-DE" sz="1800" dirty="0">
                <a:effectLst/>
                <a:latin typeface="Calibri" panose="020F0502020204030204" pitchFamily="34" charset="0"/>
                <a:ea typeface="Times New Roman" panose="02020603050405020304" pitchFamily="18" charset="0"/>
              </a:rPr>
            </a:br>
            <a:br>
              <a:rPr lang="de-DE" sz="1200" dirty="0">
                <a:effectLst/>
                <a:latin typeface="Calibri" panose="020F0502020204030204" pitchFamily="34" charset="0"/>
                <a:ea typeface="Times New Roman" panose="02020603050405020304" pitchFamily="18" charset="0"/>
              </a:rPr>
            </a:br>
            <a:r>
              <a:rPr lang="nb-NO" sz="1800" dirty="0">
                <a:effectLst/>
                <a:latin typeface="Calibri" panose="020F0502020204030204" pitchFamily="34" charset="0"/>
                <a:ea typeface="Times New Roman" panose="02020603050405020304" pitchFamily="18" charset="0"/>
              </a:rPr>
              <a:t>The </a:t>
            </a:r>
            <a:r>
              <a:rPr lang="nb-NO" sz="1800" dirty="0" err="1">
                <a:effectLst/>
                <a:latin typeface="Calibri" panose="020F0502020204030204" pitchFamily="34" charset="0"/>
                <a:ea typeface="Times New Roman" panose="02020603050405020304" pitchFamily="18" charset="0"/>
              </a:rPr>
              <a:t>resources</a:t>
            </a:r>
            <a:r>
              <a:rPr lang="nb-NO" sz="1800" dirty="0">
                <a:effectLst/>
                <a:latin typeface="Calibri" panose="020F0502020204030204" pitchFamily="34" charset="0"/>
                <a:ea typeface="Times New Roman" panose="02020603050405020304" pitchFamily="18" charset="0"/>
              </a:rPr>
              <a:t> </a:t>
            </a:r>
            <a:r>
              <a:rPr lang="nb-NO" sz="1800" dirty="0" err="1">
                <a:effectLst/>
                <a:latin typeface="Calibri" panose="020F0502020204030204" pitchFamily="34" charset="0"/>
                <a:ea typeface="Times New Roman" panose="02020603050405020304" pitchFamily="18" charset="0"/>
              </a:rPr>
              <a:t>are</a:t>
            </a:r>
            <a:r>
              <a:rPr lang="nb-NO" sz="1800" dirty="0">
                <a:effectLst/>
                <a:latin typeface="Calibri" panose="020F0502020204030204" pitchFamily="34" charset="0"/>
                <a:ea typeface="Times New Roman" panose="02020603050405020304" pitchFamily="18" charset="0"/>
              </a:rPr>
              <a:t> </a:t>
            </a:r>
            <a:r>
              <a:rPr lang="nb-NO" sz="1800" b="1" dirty="0" err="1">
                <a:effectLst/>
                <a:latin typeface="Calibri" panose="020F0502020204030204" pitchFamily="34" charset="0"/>
                <a:ea typeface="Times New Roman" panose="02020603050405020304" pitchFamily="18" charset="0"/>
              </a:rPr>
              <a:t>totally</a:t>
            </a:r>
            <a:r>
              <a:rPr lang="nb-NO" sz="1800" b="1" dirty="0">
                <a:effectLst/>
                <a:latin typeface="Calibri" panose="020F0502020204030204" pitchFamily="34" charset="0"/>
                <a:ea typeface="Times New Roman" panose="02020603050405020304" pitchFamily="18" charset="0"/>
              </a:rPr>
              <a:t> </a:t>
            </a:r>
            <a:r>
              <a:rPr lang="nb-NO" sz="1800" b="1" dirty="0" err="1">
                <a:effectLst/>
                <a:latin typeface="Calibri" panose="020F0502020204030204" pitchFamily="34" charset="0"/>
                <a:ea typeface="Times New Roman" panose="02020603050405020304" pitchFamily="18" charset="0"/>
              </a:rPr>
              <a:t>free</a:t>
            </a:r>
            <a:r>
              <a:rPr lang="nb-NO" sz="1800" dirty="0">
                <a:effectLst/>
                <a:latin typeface="Calibri" panose="020F0502020204030204" pitchFamily="34" charset="0"/>
                <a:ea typeface="Times New Roman" panose="02020603050405020304" pitchFamily="18" charset="0"/>
              </a:rPr>
              <a:t>, super-</a:t>
            </a:r>
            <a:r>
              <a:rPr lang="nb-NO" sz="1800" dirty="0" err="1">
                <a:effectLst/>
                <a:latin typeface="Calibri" panose="020F0502020204030204" pitchFamily="34" charset="0"/>
                <a:ea typeface="Times New Roman" panose="02020603050405020304" pitchFamily="18" charset="0"/>
              </a:rPr>
              <a:t>flexible</a:t>
            </a:r>
            <a:r>
              <a:rPr lang="nb-NO" sz="1800" dirty="0">
                <a:effectLst/>
                <a:latin typeface="Calibri" panose="020F0502020204030204" pitchFamily="34" charset="0"/>
                <a:ea typeface="Times New Roman" panose="02020603050405020304" pitchFamily="18" charset="0"/>
              </a:rPr>
              <a:t> and </a:t>
            </a:r>
            <a:r>
              <a:rPr lang="nb-NO" sz="1800" dirty="0" err="1">
                <a:effectLst/>
                <a:latin typeface="Calibri" panose="020F0502020204030204" pitchFamily="34" charset="0"/>
                <a:ea typeface="Times New Roman" panose="02020603050405020304" pitchFamily="18" charset="0"/>
              </a:rPr>
              <a:t>defined</a:t>
            </a:r>
            <a:r>
              <a:rPr lang="nb-NO" sz="1800" dirty="0">
                <a:effectLst/>
                <a:latin typeface="Calibri" panose="020F0502020204030204" pitchFamily="34" charset="0"/>
                <a:ea typeface="Times New Roman" panose="02020603050405020304" pitchFamily="18" charset="0"/>
              </a:rPr>
              <a:t> by </a:t>
            </a:r>
            <a:r>
              <a:rPr lang="nb-NO" sz="1800" dirty="0" err="1">
                <a:effectLst/>
                <a:latin typeface="Calibri" panose="020F0502020204030204" pitchFamily="34" charset="0"/>
                <a:ea typeface="Times New Roman" panose="02020603050405020304" pitchFamily="18" charset="0"/>
              </a:rPr>
              <a:t>us</a:t>
            </a:r>
            <a:r>
              <a:rPr lang="nb-NO" sz="1800" dirty="0">
                <a:effectLst/>
                <a:latin typeface="Calibri" panose="020F0502020204030204" pitchFamily="34" charset="0"/>
                <a:ea typeface="Times New Roman" panose="02020603050405020304" pitchFamily="18" charset="0"/>
              </a:rPr>
              <a:t> as </a:t>
            </a:r>
          </a:p>
          <a:p>
            <a:pPr marL="90170" algn="ctr"/>
            <a:r>
              <a:rPr lang="nb-NO" sz="1800" dirty="0">
                <a:effectLst/>
                <a:latin typeface="Calibri" panose="020F0502020204030204" pitchFamily="34" charset="0"/>
                <a:ea typeface="Times New Roman" panose="02020603050405020304" pitchFamily="18" charset="0"/>
              </a:rPr>
              <a:t>materials in </a:t>
            </a:r>
            <a:r>
              <a:rPr lang="nb-NO" sz="1800" b="1" dirty="0" err="1">
                <a:effectLst/>
                <a:latin typeface="Calibri" panose="020F0502020204030204" pitchFamily="34" charset="0"/>
                <a:ea typeface="Times New Roman" panose="02020603050405020304" pitchFamily="18" charset="0"/>
              </a:rPr>
              <a:t>public</a:t>
            </a:r>
            <a:r>
              <a:rPr lang="nb-NO" sz="1800" b="1" dirty="0">
                <a:effectLst/>
                <a:latin typeface="Calibri" panose="020F0502020204030204" pitchFamily="34" charset="0"/>
                <a:ea typeface="Times New Roman" panose="02020603050405020304" pitchFamily="18" charset="0"/>
              </a:rPr>
              <a:t> </a:t>
            </a:r>
            <a:r>
              <a:rPr lang="nb-NO" sz="1800" b="1" dirty="0" err="1">
                <a:effectLst/>
                <a:latin typeface="Calibri" panose="020F0502020204030204" pitchFamily="34" charset="0"/>
                <a:ea typeface="Times New Roman" panose="02020603050405020304" pitchFamily="18" charset="0"/>
              </a:rPr>
              <a:t>domain</a:t>
            </a:r>
            <a:r>
              <a:rPr lang="nb-NO"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marL="90170" algn="ctr"/>
            <a:r>
              <a:rPr lang="nb-NO" sz="1200" dirty="0">
                <a:effectLst/>
                <a:latin typeface="Calibri" panose="020F0502020204030204" pitchFamily="34" charset="0"/>
                <a:ea typeface="Times New Roman" panose="02020603050405020304" pitchFamily="18" charset="0"/>
              </a:rPr>
              <a:t> </a:t>
            </a:r>
            <a:endParaRPr lang="nb-NO" sz="900" dirty="0">
              <a:effectLst/>
              <a:latin typeface="Times New Roman" panose="02020603050405020304" pitchFamily="18" charset="0"/>
              <a:ea typeface="Times New Roman" panose="02020603050405020304" pitchFamily="18" charset="0"/>
            </a:endParaRPr>
          </a:p>
          <a:p>
            <a:pPr marL="90170" algn="ctr"/>
            <a:r>
              <a:rPr lang="de-DE" dirty="0" err="1">
                <a:latin typeface="Calibri" panose="020F0502020204030204" pitchFamily="34" charset="0"/>
                <a:ea typeface="Times New Roman" panose="02020603050405020304" pitchFamily="18" charset="0"/>
              </a:rPr>
              <a:t>Y</a:t>
            </a:r>
            <a:r>
              <a:rPr lang="de-DE" sz="1800" dirty="0" err="1">
                <a:effectLst/>
                <a:latin typeface="Calibri" panose="020F0502020204030204" pitchFamily="34" charset="0"/>
                <a:ea typeface="Times New Roman" panose="02020603050405020304" pitchFamily="18" charset="0"/>
              </a:rPr>
              <a:t>ou</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are</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totally</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free</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to</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make</a:t>
            </a:r>
            <a:r>
              <a:rPr lang="de-DE" sz="1800" dirty="0">
                <a:effectLst/>
                <a:latin typeface="Calibri" panose="020F0502020204030204" pitchFamily="34" charset="0"/>
                <a:ea typeface="Times New Roman" panose="02020603050405020304" pitchFamily="18" charset="0"/>
              </a:rPr>
              <a:t> all </a:t>
            </a:r>
            <a:r>
              <a:rPr lang="de-DE" sz="1800" dirty="0" err="1">
                <a:effectLst/>
                <a:latin typeface="Calibri" panose="020F0502020204030204" pitchFamily="34" charset="0"/>
                <a:ea typeface="Times New Roman" panose="02020603050405020304" pitchFamily="18" charset="0"/>
              </a:rPr>
              <a:t>the</a:t>
            </a:r>
            <a:r>
              <a:rPr lang="de-DE" sz="1800"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changes</a:t>
            </a:r>
            <a:r>
              <a:rPr lang="de-DE" sz="1800" dirty="0">
                <a:effectLst/>
                <a:latin typeface="Calibri" panose="020F0502020204030204" pitchFamily="34" charset="0"/>
                <a:ea typeface="Times New Roman" panose="02020603050405020304" pitchFamily="18" charset="0"/>
              </a:rPr>
              <a:t> and </a:t>
            </a:r>
            <a:r>
              <a:rPr lang="de-DE" sz="1800" b="1" dirty="0" err="1">
                <a:effectLst/>
                <a:latin typeface="Calibri" panose="020F0502020204030204" pitchFamily="34" charset="0"/>
                <a:ea typeface="Times New Roman" panose="02020603050405020304" pitchFamily="18" charset="0"/>
              </a:rPr>
              <a:t>adjustments</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that</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you</a:t>
            </a:r>
            <a:r>
              <a:rPr lang="de-DE" dirty="0">
                <a:latin typeface="Calibri" panose="020F0502020204030204" pitchFamily="34" charset="0"/>
                <a:ea typeface="Times New Roman" panose="02020603050405020304" pitchFamily="18" charset="0"/>
              </a:rPr>
              <a:t> </a:t>
            </a:r>
            <a:r>
              <a:rPr lang="de-DE" dirty="0" err="1">
                <a:latin typeface="Calibri" panose="020F0502020204030204" pitchFamily="34" charset="0"/>
                <a:ea typeface="Times New Roman" panose="02020603050405020304" pitchFamily="18" charset="0"/>
              </a:rPr>
              <a:t>prefer</a:t>
            </a:r>
            <a:r>
              <a:rPr lang="de-DE" dirty="0">
                <a:latin typeface="Calibri" panose="020F0502020204030204" pitchFamily="34" charset="0"/>
                <a:ea typeface="Times New Roman" panose="02020603050405020304" pitchFamily="18" charset="0"/>
              </a:rPr>
              <a:t>:</a:t>
            </a:r>
            <a:br>
              <a:rPr lang="de-DE" sz="800" dirty="0">
                <a:latin typeface="Calibri" panose="020F0502020204030204" pitchFamily="34" charset="0"/>
                <a:ea typeface="Times New Roman" panose="02020603050405020304" pitchFamily="18" charset="0"/>
              </a:rPr>
            </a:br>
            <a:br>
              <a:rPr lang="de-DE" sz="800" dirty="0">
                <a:effectLst/>
                <a:latin typeface="Calibri" panose="020F0502020204030204" pitchFamily="34" charset="0"/>
                <a:ea typeface="Times New Roman" panose="02020603050405020304" pitchFamily="18" charset="0"/>
              </a:rPr>
            </a:br>
            <a:r>
              <a:rPr lang="de-DE" sz="1800" dirty="0">
                <a:effectLst/>
                <a:latin typeface="Calibri" panose="020F0502020204030204" pitchFamily="34" charset="0"/>
                <a:ea typeface="Times New Roman" panose="02020603050405020304" pitchFamily="18" charset="0"/>
              </a:rPr>
              <a:t>Add </a:t>
            </a:r>
            <a:r>
              <a:rPr lang="de-DE" sz="1800" dirty="0" err="1">
                <a:effectLst/>
                <a:latin typeface="Calibri" panose="020F0502020204030204" pitchFamily="34" charset="0"/>
                <a:ea typeface="Times New Roman" panose="02020603050405020304" pitchFamily="18" charset="0"/>
              </a:rPr>
              <a:t>slides</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delete</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slides</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integrate</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any</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slides</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into</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your</a:t>
            </a:r>
            <a:r>
              <a:rPr lang="de-DE" sz="1800" dirty="0">
                <a:effectLst/>
                <a:latin typeface="Calibri" panose="020F0502020204030204" pitchFamily="34" charset="0"/>
                <a:ea typeface="Times New Roman" panose="02020603050405020304" pitchFamily="18" charset="0"/>
              </a:rPr>
              <a:t> own </a:t>
            </a:r>
            <a:r>
              <a:rPr lang="de-DE" sz="1800" dirty="0" err="1">
                <a:effectLst/>
                <a:latin typeface="Calibri" panose="020F0502020204030204" pitchFamily="34" charset="0"/>
                <a:ea typeface="Times New Roman" panose="02020603050405020304" pitchFamily="18" charset="0"/>
              </a:rPr>
              <a:t>presentations</a:t>
            </a:r>
            <a:r>
              <a:rPr lang="de-DE" sz="1800" dirty="0">
                <a:effectLst/>
                <a:latin typeface="Calibri" panose="020F0502020204030204" pitchFamily="34" charset="0"/>
                <a:ea typeface="Times New Roman" panose="02020603050405020304" pitchFamily="18" charset="0"/>
              </a:rPr>
              <a:t>, </a:t>
            </a:r>
            <a:endParaRPr lang="nb-NO" sz="1800" dirty="0">
              <a:effectLst/>
              <a:latin typeface="Times New Roman" panose="02020603050405020304" pitchFamily="18" charset="0"/>
              <a:ea typeface="Times New Roman" panose="02020603050405020304" pitchFamily="18" charset="0"/>
            </a:endParaRPr>
          </a:p>
          <a:p>
            <a:pPr marL="90170" algn="ctr"/>
            <a:r>
              <a:rPr lang="de-DE" sz="1800" dirty="0" err="1">
                <a:effectLst/>
                <a:latin typeface="Calibri" panose="020F0502020204030204" pitchFamily="34" charset="0"/>
                <a:ea typeface="Times New Roman" panose="02020603050405020304" pitchFamily="18" charset="0"/>
              </a:rPr>
              <a:t>change</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texts</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illustrations</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lay-out</a:t>
            </a:r>
            <a:r>
              <a:rPr lang="de-DE" sz="1800" dirty="0">
                <a:effectLst/>
                <a:latin typeface="Calibri" panose="020F0502020204030204" pitchFamily="34" charset="0"/>
                <a:ea typeface="Times New Roman" panose="02020603050405020304" pitchFamily="18" charset="0"/>
              </a:rPr>
              <a:t>, etc., etc. </a:t>
            </a:r>
            <a:endParaRPr lang="nb-NO" sz="1800" dirty="0">
              <a:effectLst/>
              <a:latin typeface="Times New Roman" panose="02020603050405020304" pitchFamily="18" charset="0"/>
              <a:ea typeface="Times New Roman" panose="02020603050405020304" pitchFamily="18" charset="0"/>
            </a:endParaRPr>
          </a:p>
          <a:p>
            <a:pPr marL="90170" algn="ctr"/>
            <a:r>
              <a:rPr lang="de-DE" sz="1200" dirty="0">
                <a:effectLst/>
                <a:latin typeface="Calibri" panose="020F0502020204030204" pitchFamily="34" charset="0"/>
                <a:ea typeface="Times New Roman" panose="02020603050405020304" pitchFamily="18" charset="0"/>
              </a:rPr>
              <a:t> </a:t>
            </a:r>
            <a:endParaRPr lang="nb-NO" sz="1200" dirty="0">
              <a:effectLst/>
              <a:latin typeface="Times New Roman" panose="02020603050405020304" pitchFamily="18" charset="0"/>
              <a:ea typeface="Times New Roman" panose="02020603050405020304" pitchFamily="18" charset="0"/>
            </a:endParaRPr>
          </a:p>
          <a:p>
            <a:pPr marL="90170" algn="ctr"/>
            <a:r>
              <a:rPr lang="de-DE" sz="1800" dirty="0">
                <a:effectLst/>
                <a:latin typeface="Calibri" panose="020F0502020204030204" pitchFamily="34" charset="0"/>
                <a:ea typeface="Times New Roman" panose="02020603050405020304" pitchFamily="18" charset="0"/>
              </a:rPr>
              <a:t>Use all </a:t>
            </a:r>
            <a:r>
              <a:rPr lang="de-DE" sz="1800" dirty="0" err="1">
                <a:effectLst/>
                <a:latin typeface="Calibri" panose="020F0502020204030204" pitchFamily="34" charset="0"/>
                <a:ea typeface="Times New Roman" panose="02020603050405020304" pitchFamily="18" charset="0"/>
              </a:rPr>
              <a:t>or</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any</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of</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our</a:t>
            </a:r>
            <a:r>
              <a:rPr lang="de-DE" sz="1800" dirty="0">
                <a:effectLst/>
                <a:latin typeface="Calibri" panose="020F0502020204030204" pitchFamily="34" charset="0"/>
                <a:ea typeface="Times New Roman" panose="02020603050405020304" pitchFamily="18" charset="0"/>
              </a:rPr>
              <a:t> material </a:t>
            </a:r>
            <a:r>
              <a:rPr lang="de-DE" sz="1800" dirty="0" err="1">
                <a:effectLst/>
                <a:latin typeface="Calibri" panose="020F0502020204030204" pitchFamily="34" charset="0"/>
                <a:ea typeface="Times New Roman" panose="02020603050405020304" pitchFamily="18" charset="0"/>
              </a:rPr>
              <a:t>as</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if</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it</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were</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your</a:t>
            </a:r>
            <a:r>
              <a:rPr lang="de-DE" sz="1800" dirty="0">
                <a:effectLst/>
                <a:latin typeface="Calibri" panose="020F0502020204030204" pitchFamily="34" charset="0"/>
                <a:ea typeface="Times New Roman" panose="02020603050405020304" pitchFamily="18" charset="0"/>
              </a:rPr>
              <a:t> own </a:t>
            </a:r>
            <a:r>
              <a:rPr lang="de-DE" sz="1800" dirty="0" err="1">
                <a:effectLst/>
                <a:latin typeface="Calibri" panose="020F0502020204030204" pitchFamily="34" charset="0"/>
                <a:ea typeface="Times New Roman" panose="02020603050405020304" pitchFamily="18" charset="0"/>
              </a:rPr>
              <a:t>product</a:t>
            </a:r>
            <a:r>
              <a:rPr lang="de-DE" sz="1800" dirty="0">
                <a:effectLst/>
                <a:latin typeface="Calibri" panose="020F0502020204030204" pitchFamily="34" charset="0"/>
                <a:ea typeface="Times New Roman" panose="02020603050405020304" pitchFamily="18" charset="0"/>
              </a:rPr>
              <a:t>. </a:t>
            </a:r>
            <a:br>
              <a:rPr lang="de-DE" sz="1800" dirty="0">
                <a:effectLst/>
                <a:latin typeface="Calibri" panose="020F0502020204030204" pitchFamily="34" charset="0"/>
                <a:ea typeface="Times New Roman" panose="02020603050405020304" pitchFamily="18" charset="0"/>
              </a:rPr>
            </a:br>
            <a:r>
              <a:rPr lang="de-DE" sz="1800" dirty="0" err="1">
                <a:effectLst/>
                <a:latin typeface="Calibri" panose="020F0502020204030204" pitchFamily="34" charset="0"/>
                <a:ea typeface="Times New Roman" panose="02020603050405020304" pitchFamily="18" charset="0"/>
              </a:rPr>
              <a:t>You</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need</a:t>
            </a:r>
            <a:r>
              <a:rPr lang="de-DE" sz="1800"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no</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permission</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to</a:t>
            </a:r>
            <a:r>
              <a:rPr lang="de-DE" sz="1800" dirty="0">
                <a:effectLst/>
                <a:latin typeface="Calibri" panose="020F0502020204030204" pitchFamily="34" charset="0"/>
                <a:ea typeface="Times New Roman" panose="02020603050405020304" pitchFamily="18" charset="0"/>
              </a:rPr>
              <a:t> do </a:t>
            </a:r>
            <a:r>
              <a:rPr lang="de-DE" sz="1800" dirty="0" err="1">
                <a:effectLst/>
                <a:latin typeface="Calibri" panose="020F0502020204030204" pitchFamily="34" charset="0"/>
                <a:ea typeface="Times New Roman" panose="02020603050405020304" pitchFamily="18" charset="0"/>
              </a:rPr>
              <a:t>whatever</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you</a:t>
            </a:r>
            <a:r>
              <a:rPr lang="de-DE" sz="1800" dirty="0">
                <a:effectLst/>
                <a:latin typeface="Calibri" panose="020F0502020204030204" pitchFamily="34" charset="0"/>
                <a:ea typeface="Times New Roman" panose="02020603050405020304" pitchFamily="18" charset="0"/>
              </a:rPr>
              <a:t> find </a:t>
            </a:r>
            <a:r>
              <a:rPr lang="de-DE" sz="1800" dirty="0" err="1">
                <a:effectLst/>
                <a:latin typeface="Calibri" panose="020F0502020204030204" pitchFamily="34" charset="0"/>
                <a:ea typeface="Times New Roman" panose="02020603050405020304" pitchFamily="18" charset="0"/>
              </a:rPr>
              <a:t>useful</a:t>
            </a:r>
            <a:r>
              <a:rPr lang="de-DE" sz="1800" dirty="0">
                <a:effectLst/>
                <a:latin typeface="Calibri" panose="020F0502020204030204" pitchFamily="34" charset="0"/>
                <a:ea typeface="Times New Roman" panose="02020603050405020304" pitchFamily="18" charset="0"/>
              </a:rPr>
              <a:t>.</a:t>
            </a:r>
            <a:endParaRPr lang="nb-NO" sz="1800" dirty="0">
              <a:effectLst/>
              <a:latin typeface="Times New Roman" panose="02020603050405020304" pitchFamily="18" charset="0"/>
              <a:ea typeface="Times New Roman" panose="02020603050405020304" pitchFamily="18" charset="0"/>
            </a:endParaRPr>
          </a:p>
          <a:p>
            <a:pPr marL="90170" algn="ctr"/>
            <a:r>
              <a:rPr lang="de-DE" sz="1200" dirty="0">
                <a:effectLst/>
                <a:latin typeface="Calibri" panose="020F0502020204030204" pitchFamily="34" charset="0"/>
                <a:ea typeface="Times New Roman" panose="02020603050405020304" pitchFamily="18" charset="0"/>
              </a:rPr>
              <a:t> </a:t>
            </a:r>
            <a:endParaRPr lang="nb-NO" sz="1200" dirty="0">
              <a:effectLst/>
              <a:latin typeface="Times New Roman" panose="02020603050405020304" pitchFamily="18" charset="0"/>
              <a:ea typeface="Times New Roman" panose="02020603050405020304" pitchFamily="18" charset="0"/>
            </a:endParaRPr>
          </a:p>
          <a:p>
            <a:pPr marL="90170" algn="ctr"/>
            <a:r>
              <a:rPr lang="de-DE" sz="1800" dirty="0" err="1">
                <a:effectLst/>
                <a:latin typeface="Calibri" panose="020F0502020204030204" pitchFamily="34" charset="0"/>
                <a:ea typeface="Times New Roman" panose="02020603050405020304" pitchFamily="18" charset="0"/>
              </a:rPr>
              <a:t>With</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love</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from</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Norwegian</a:t>
            </a:r>
            <a:r>
              <a:rPr lang="de-DE" sz="1800" dirty="0">
                <a:effectLst/>
                <a:latin typeface="Calibri" panose="020F0502020204030204" pitchFamily="34" charset="0"/>
                <a:ea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rPr>
              <a:t>brothers</a:t>
            </a:r>
            <a:r>
              <a:rPr lang="de-DE" sz="1800" dirty="0">
                <a:effectLst/>
                <a:latin typeface="Calibri" panose="020F0502020204030204" pitchFamily="34" charset="0"/>
                <a:ea typeface="Times New Roman" panose="02020603050405020304" pitchFamily="18" charset="0"/>
              </a:rPr>
              <a:t> and </a:t>
            </a:r>
            <a:r>
              <a:rPr lang="de-DE" sz="1800" dirty="0" err="1">
                <a:effectLst/>
                <a:latin typeface="Calibri" panose="020F0502020204030204" pitchFamily="34" charset="0"/>
                <a:ea typeface="Times New Roman" panose="02020603050405020304" pitchFamily="18" charset="0"/>
              </a:rPr>
              <a:t>sisters</a:t>
            </a:r>
            <a:r>
              <a:rPr lang="de-DE" sz="1800" dirty="0">
                <a:effectLst/>
                <a:latin typeface="Calibri" panose="020F0502020204030204" pitchFamily="34" charset="0"/>
                <a:ea typeface="Times New Roman" panose="02020603050405020304" pitchFamily="18" charset="0"/>
              </a:rPr>
              <a:t>  in Christ Jesus!</a:t>
            </a:r>
            <a:endParaRPr lang="nb-NO" sz="1800" dirty="0">
              <a:effectLst/>
              <a:latin typeface="Times New Roman" panose="02020603050405020304" pitchFamily="18" charset="0"/>
              <a:ea typeface="Times New Roman" panose="02020603050405020304" pitchFamily="18" charset="0"/>
            </a:endParaRPr>
          </a:p>
          <a:p>
            <a:pPr marL="90170" algn="ctr"/>
            <a:r>
              <a:rPr lang="de-DE" sz="2400" b="1" dirty="0">
                <a:effectLst/>
                <a:latin typeface="Calibri" panose="020F0502020204030204" pitchFamily="34" charset="0"/>
                <a:ea typeface="Times New Roman" panose="02020603050405020304" pitchFamily="18" charset="0"/>
              </a:rPr>
              <a:t>post@morfarbarn.no</a:t>
            </a:r>
            <a:endParaRPr lang="nb-NO" sz="3200" b="1" dirty="0"/>
          </a:p>
        </p:txBody>
      </p:sp>
    </p:spTree>
    <p:extLst>
      <p:ext uri="{BB962C8B-B14F-4D97-AF65-F5344CB8AC3E}">
        <p14:creationId xmlns:p14="http://schemas.microsoft.com/office/powerpoint/2010/main" val="767731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23528" y="481738"/>
            <a:ext cx="8496944"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3 </a:t>
            </a:r>
            <a:r>
              <a:rPr lang="nb-NO" sz="4400" dirty="0" err="1">
                <a:solidFill>
                  <a:srgbClr val="7030A0"/>
                </a:solidFill>
                <a:latin typeface="Arial Black" panose="020B0A04020102020204" pitchFamily="34" charset="0"/>
              </a:rPr>
              <a:t>important</a:t>
            </a:r>
            <a:r>
              <a:rPr lang="nb-NO" sz="4400" dirty="0">
                <a:solidFill>
                  <a:srgbClr val="7030A0"/>
                </a:solidFill>
                <a:latin typeface="Arial Black" panose="020B0A04020102020204" pitchFamily="34" charset="0"/>
              </a:rPr>
              <a:t> driving </a:t>
            </a:r>
            <a:r>
              <a:rPr lang="nb-NO" sz="4400" dirty="0" err="1">
                <a:solidFill>
                  <a:srgbClr val="7030A0"/>
                </a:solidFill>
                <a:latin typeface="Arial Black" panose="020B0A04020102020204" pitchFamily="34" charset="0"/>
              </a:rPr>
              <a:t>forces</a:t>
            </a:r>
            <a:endParaRPr lang="nb-NO" sz="4000" dirty="0">
              <a:solidFill>
                <a:srgbClr val="7030A0"/>
              </a:solidFill>
              <a:latin typeface="Arial Black" panose="020B0A04020102020204" pitchFamily="34" charset="0"/>
            </a:endParaRPr>
          </a:p>
        </p:txBody>
      </p:sp>
      <p:sp>
        <p:nvSpPr>
          <p:cNvPr id="5" name="TekstSylinder 4"/>
          <p:cNvSpPr txBox="1"/>
          <p:nvPr/>
        </p:nvSpPr>
        <p:spPr>
          <a:xfrm rot="21398731">
            <a:off x="1056268" y="1587765"/>
            <a:ext cx="7294965" cy="646331"/>
          </a:xfrm>
          <a:prstGeom prst="rect">
            <a:avLst/>
          </a:prstGeom>
          <a:noFill/>
        </p:spPr>
        <p:txBody>
          <a:bodyPr wrap="square" rtlCol="0">
            <a:spAutoFit/>
          </a:bodyPr>
          <a:lstStyle/>
          <a:p>
            <a:r>
              <a:rPr lang="nb-NO" sz="3600" b="1" dirty="0">
                <a:latin typeface="+mj-lt"/>
              </a:rPr>
              <a:t>1. Extreme </a:t>
            </a:r>
            <a:r>
              <a:rPr lang="nb-NO" sz="3600" b="1" dirty="0" err="1">
                <a:solidFill>
                  <a:srgbClr val="FF0000"/>
                </a:solidFill>
                <a:latin typeface="+mj-lt"/>
              </a:rPr>
              <a:t>individualism</a:t>
            </a:r>
            <a:endParaRPr lang="nb-NO" sz="2800" dirty="0">
              <a:solidFill>
                <a:srgbClr val="FF0000"/>
              </a:solidFill>
              <a:latin typeface="+mj-lt"/>
            </a:endParaRPr>
          </a:p>
        </p:txBody>
      </p:sp>
      <p:pic>
        <p:nvPicPr>
          <p:cNvPr id="1026" name="Picture 2" descr="http://i.livescience.com/images/i/000/053/393/original/gender-symbols.jpg?13702808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386707"/>
            <a:ext cx="2880320" cy="1994621"/>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p:cNvSpPr txBox="1"/>
          <p:nvPr/>
        </p:nvSpPr>
        <p:spPr>
          <a:xfrm>
            <a:off x="827584" y="2782669"/>
            <a:ext cx="8424936" cy="646331"/>
          </a:xfrm>
          <a:prstGeom prst="rect">
            <a:avLst/>
          </a:prstGeom>
          <a:noFill/>
        </p:spPr>
        <p:txBody>
          <a:bodyPr wrap="square" rtlCol="0">
            <a:spAutoFit/>
          </a:bodyPr>
          <a:lstStyle/>
          <a:p>
            <a:r>
              <a:rPr lang="nb-NO" sz="3600" b="1" dirty="0">
                <a:latin typeface="+mj-lt"/>
              </a:rPr>
              <a:t>2. </a:t>
            </a:r>
            <a:r>
              <a:rPr lang="nb-NO" sz="3600" b="1" dirty="0" err="1">
                <a:latin typeface="+mj-lt"/>
              </a:rPr>
              <a:t>Radical</a:t>
            </a:r>
            <a:r>
              <a:rPr lang="nb-NO" sz="3600" b="1" dirty="0">
                <a:latin typeface="+mj-lt"/>
              </a:rPr>
              <a:t> </a:t>
            </a:r>
            <a:r>
              <a:rPr lang="nb-NO" sz="3600" b="1" dirty="0" err="1">
                <a:latin typeface="+mj-lt"/>
              </a:rPr>
              <a:t>ethical</a:t>
            </a:r>
            <a:r>
              <a:rPr lang="nb-NO" sz="3600" b="1" dirty="0">
                <a:latin typeface="+mj-lt"/>
              </a:rPr>
              <a:t> </a:t>
            </a:r>
            <a:r>
              <a:rPr lang="nb-NO" sz="3600" b="1" dirty="0" err="1">
                <a:solidFill>
                  <a:srgbClr val="FF0000"/>
                </a:solidFill>
                <a:latin typeface="+mj-lt"/>
              </a:rPr>
              <a:t>relativism</a:t>
            </a:r>
            <a:endParaRPr lang="nb-NO" sz="2800" dirty="0">
              <a:solidFill>
                <a:srgbClr val="FF0000"/>
              </a:solidFill>
              <a:latin typeface="+mj-lt"/>
            </a:endParaRPr>
          </a:p>
        </p:txBody>
      </p:sp>
      <p:sp>
        <p:nvSpPr>
          <p:cNvPr id="7" name="TekstSylinder 6"/>
          <p:cNvSpPr txBox="1"/>
          <p:nvPr/>
        </p:nvSpPr>
        <p:spPr>
          <a:xfrm rot="21394437">
            <a:off x="958616" y="3878202"/>
            <a:ext cx="6783291" cy="1017010"/>
          </a:xfrm>
          <a:prstGeom prst="rect">
            <a:avLst/>
          </a:prstGeom>
          <a:noFill/>
        </p:spPr>
        <p:txBody>
          <a:bodyPr wrap="square" rtlCol="0">
            <a:spAutoFit/>
          </a:bodyPr>
          <a:lstStyle/>
          <a:p>
            <a:pPr>
              <a:lnSpc>
                <a:spcPts val="3600"/>
              </a:lnSpc>
            </a:pPr>
            <a:r>
              <a:rPr lang="nb-NO" sz="3600" b="1" dirty="0">
                <a:latin typeface="+mj-lt"/>
              </a:rPr>
              <a:t>3. Different forms </a:t>
            </a:r>
            <a:r>
              <a:rPr lang="nb-NO" sz="3600" b="1" dirty="0" err="1">
                <a:latin typeface="+mj-lt"/>
              </a:rPr>
              <a:t>of</a:t>
            </a:r>
            <a:r>
              <a:rPr lang="nb-NO" sz="3600" b="1" dirty="0">
                <a:latin typeface="+mj-lt"/>
              </a:rPr>
              <a:t> </a:t>
            </a:r>
            <a:r>
              <a:rPr lang="nb-NO" sz="3600" b="1" dirty="0" err="1">
                <a:solidFill>
                  <a:srgbClr val="FF0000"/>
                </a:solidFill>
                <a:latin typeface="+mj-lt"/>
              </a:rPr>
              <a:t>atheism</a:t>
            </a:r>
            <a:endParaRPr lang="nb-NO" sz="3600" b="1" dirty="0">
              <a:solidFill>
                <a:srgbClr val="FF0000"/>
              </a:solidFill>
              <a:latin typeface="+mj-lt"/>
            </a:endParaRPr>
          </a:p>
          <a:p>
            <a:pPr>
              <a:lnSpc>
                <a:spcPts val="3600"/>
              </a:lnSpc>
            </a:pPr>
            <a:r>
              <a:rPr lang="nb-NO" sz="4000" b="1" dirty="0">
                <a:latin typeface="+mj-lt"/>
              </a:rPr>
              <a:t>     </a:t>
            </a:r>
            <a:endParaRPr lang="nb-NO" sz="2000" dirty="0">
              <a:latin typeface="+mj-lt"/>
            </a:endParaRPr>
          </a:p>
        </p:txBody>
      </p:sp>
    </p:spTree>
    <p:extLst>
      <p:ext uri="{BB962C8B-B14F-4D97-AF65-F5344CB8AC3E}">
        <p14:creationId xmlns:p14="http://schemas.microsoft.com/office/powerpoint/2010/main" val="423113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7" y="3356992"/>
            <a:ext cx="1047389" cy="1047389"/>
          </a:xfrm>
          <a:prstGeom prst="rect">
            <a:avLst/>
          </a:prstGeom>
        </p:spPr>
      </p:pic>
      <p:sp>
        <p:nvSpPr>
          <p:cNvPr id="5" name="Plassholder for innhold 2"/>
          <p:cNvSpPr txBox="1">
            <a:spLocks/>
          </p:cNvSpPr>
          <p:nvPr/>
        </p:nvSpPr>
        <p:spPr>
          <a:xfrm>
            <a:off x="374307" y="1512466"/>
            <a:ext cx="8532564" cy="4868862"/>
          </a:xfrm>
          <a:prstGeom prst="rect">
            <a:avLst/>
          </a:prstGeom>
        </p:spPr>
        <p:txBody>
          <a:bodyPr lIns="45720" rIns="45720">
            <a:normAutofit fontScale="92500" lnSpcReduction="20000"/>
          </a:bodyPr>
          <a:lstStyle/>
          <a:p>
            <a:pPr fontAlgn="auto">
              <a:spcBef>
                <a:spcPct val="20000"/>
              </a:spcBef>
              <a:spcAft>
                <a:spcPts val="0"/>
              </a:spcAft>
              <a:buClr>
                <a:schemeClr val="accent3"/>
              </a:buClr>
              <a:buSzPct val="95000"/>
              <a:buFont typeface="Wingdings 2" pitchFamily="18" charset="2"/>
              <a:buNone/>
              <a:defRPr/>
            </a:pPr>
            <a:r>
              <a:rPr lang="nb-NO" sz="2400" b="1" dirty="0">
                <a:latin typeface="Maiandra GD" pitchFamily="34" charset="0"/>
                <a:cs typeface="Arial" charset="0"/>
              </a:rPr>
              <a:t>■</a:t>
            </a:r>
            <a:r>
              <a:rPr lang="nb-NO" sz="2000" b="1" dirty="0">
                <a:latin typeface="Maiandra GD" pitchFamily="34" charset="0"/>
                <a:cs typeface="Arial" charset="0"/>
              </a:rPr>
              <a:t> </a:t>
            </a:r>
            <a:r>
              <a:rPr lang="nb-NO" sz="2400" b="1" dirty="0" err="1">
                <a:solidFill>
                  <a:srgbClr val="C00000"/>
                </a:solidFill>
                <a:latin typeface="Arial" panose="020B0604020202020204" pitchFamily="34" charset="0"/>
                <a:cs typeface="Arial" panose="020B0604020202020204" pitchFamily="34" charset="0"/>
              </a:rPr>
              <a:t>Biology</a:t>
            </a:r>
            <a:r>
              <a:rPr lang="nb-NO" sz="2400" dirty="0">
                <a:solidFill>
                  <a:srgbClr val="FFFF00"/>
                </a:solidFill>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Only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one</a:t>
            </a:r>
            <a:r>
              <a:rPr lang="nb-NO" sz="2400" dirty="0">
                <a:latin typeface="Arial" panose="020B0604020202020204" pitchFamily="34" charset="0"/>
                <a:cs typeface="Arial" panose="020B0604020202020204" pitchFamily="34" charset="0"/>
              </a:rPr>
              <a:t> man and </a:t>
            </a:r>
            <a:r>
              <a:rPr lang="nb-NO" sz="2400" dirty="0" err="1">
                <a:latin typeface="Arial" panose="020B0604020202020204" pitchFamily="34" charset="0"/>
                <a:cs typeface="Arial" panose="020B0604020202020204" pitchFamily="34" charset="0"/>
              </a:rPr>
              <a:t>one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woman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together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can</a:t>
            </a:r>
            <a:r>
              <a:rPr lang="nb-NO" sz="2400" dirty="0">
                <a:latin typeface="Arial" panose="020B0604020202020204" pitchFamily="34" charset="0"/>
                <a:cs typeface="Arial" panose="020B0604020202020204" pitchFamily="34" charset="0"/>
              </a:rPr>
              <a:t> have a 		baby. The </a:t>
            </a:r>
            <a:r>
              <a:rPr lang="nb-NO" sz="2400" dirty="0" err="1">
                <a:latin typeface="Arial" panose="020B0604020202020204" pitchFamily="34" charset="0"/>
                <a:cs typeface="Arial" panose="020B0604020202020204" pitchFamily="34" charset="0"/>
              </a:rPr>
              <a:t>mother-father-child</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relationship</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unique</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essentially</a:t>
            </a:r>
            <a:r>
              <a:rPr lang="nb-NO" sz="2400" dirty="0">
                <a:latin typeface="Arial" panose="020B0604020202020204" pitchFamily="34" charset="0"/>
                <a:cs typeface="Arial" panose="020B0604020202020204" pitchFamily="34" charset="0"/>
              </a:rPr>
              <a:t> different from </a:t>
            </a:r>
            <a:r>
              <a:rPr lang="nb-NO" sz="2400" dirty="0" err="1">
                <a:latin typeface="Arial" panose="020B0604020202020204" pitchFamily="34" charset="0"/>
                <a:cs typeface="Arial" panose="020B0604020202020204" pitchFamily="34" charset="0"/>
              </a:rPr>
              <a:t>every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other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relationship</a:t>
            </a:r>
            <a:r>
              <a:rPr lang="nb-NO" sz="2400" dirty="0">
                <a:latin typeface="Arial" panose="020B0604020202020204" pitchFamily="34" charset="0"/>
                <a:cs typeface="Arial" panose="020B0604020202020204" pitchFamily="34" charset="0"/>
              </a:rPr>
              <a:t>. </a:t>
            </a:r>
          </a:p>
          <a:p>
            <a:pPr fontAlgn="auto">
              <a:spcBef>
                <a:spcPct val="20000"/>
              </a:spcBef>
              <a:spcAft>
                <a:spcPts val="0"/>
              </a:spcAft>
              <a:buClr>
                <a:schemeClr val="accent3"/>
              </a:buClr>
              <a:buSzPct val="95000"/>
              <a:buFont typeface="Wingdings 2" pitchFamily="18" charset="2"/>
              <a:buNone/>
              <a:defRPr/>
            </a:pPr>
            <a:endParaRPr lang="nb-NO" sz="800" dirty="0">
              <a:latin typeface="Arial" panose="020B0604020202020204" pitchFamily="34" charset="0"/>
              <a:cs typeface="Arial" panose="020B0604020202020204" pitchFamily="34" charset="0"/>
            </a:endParaRPr>
          </a:p>
          <a:p>
            <a:pPr fontAlgn="auto">
              <a:spcBef>
                <a:spcPct val="20000"/>
              </a:spcBef>
              <a:spcAft>
                <a:spcPts val="0"/>
              </a:spcAft>
              <a:buClr>
                <a:schemeClr val="accent3"/>
              </a:buClr>
              <a:buSzPct val="95000"/>
              <a:buFont typeface="Wingdings 2" pitchFamily="18" charset="2"/>
              <a:buNone/>
              <a:defRPr/>
            </a:pPr>
            <a:endParaRPr lang="nb-NO" sz="800" dirty="0">
              <a:latin typeface="Arial" panose="020B0604020202020204" pitchFamily="34" charset="0"/>
              <a:cs typeface="Arial" panose="020B0604020202020204" pitchFamily="34" charset="0"/>
            </a:endParaRPr>
          </a:p>
          <a:p>
            <a:pPr fontAlgn="auto">
              <a:spcBef>
                <a:spcPct val="20000"/>
              </a:spcBef>
              <a:spcAft>
                <a:spcPts val="0"/>
              </a:spcAft>
              <a:buClr>
                <a:schemeClr val="accent3"/>
              </a:buClr>
              <a:buSzPct val="95000"/>
              <a:buFont typeface="Wingdings 2" pitchFamily="18" charset="2"/>
              <a:buNone/>
              <a:defRPr/>
            </a:pPr>
            <a:endParaRPr lang="nb-NO" sz="800" dirty="0">
              <a:latin typeface="Arial" panose="020B0604020202020204" pitchFamily="34" charset="0"/>
              <a:cs typeface="Arial" panose="020B0604020202020204" pitchFamily="34" charset="0"/>
            </a:endParaRPr>
          </a:p>
          <a:p>
            <a:pPr fontAlgn="auto">
              <a:spcBef>
                <a:spcPct val="20000"/>
              </a:spcBef>
              <a:spcAft>
                <a:spcPts val="0"/>
              </a:spcAft>
              <a:buClr>
                <a:schemeClr val="accent3"/>
              </a:buClr>
              <a:buSzPct val="95000"/>
              <a:buFont typeface="Wingdings 2" pitchFamily="18" charset="2"/>
              <a:buNone/>
              <a:defRPr/>
            </a:pPr>
            <a:r>
              <a:rPr lang="nb-NO" sz="2400" b="1" dirty="0">
                <a:latin typeface="Arial" panose="020B0604020202020204" pitchFamily="34" charset="0"/>
                <a:cs typeface="Arial" panose="020B0604020202020204" pitchFamily="34" charset="0"/>
              </a:rPr>
              <a:t>■</a:t>
            </a:r>
            <a:r>
              <a:rPr lang="nb-NO" sz="2000" b="1" dirty="0">
                <a:latin typeface="Arial" panose="020B0604020202020204" pitchFamily="34" charset="0"/>
                <a:cs typeface="Arial" panose="020B0604020202020204" pitchFamily="34" charset="0"/>
              </a:rPr>
              <a:t> </a:t>
            </a:r>
            <a:r>
              <a:rPr lang="nb-NO" sz="2400" b="1" dirty="0" err="1">
                <a:solidFill>
                  <a:srgbClr val="C00000"/>
                </a:solidFill>
                <a:latin typeface="Arial" panose="020B0604020202020204" pitchFamily="34" charset="0"/>
                <a:cs typeface="Arial" panose="020B0604020202020204" pitchFamily="34" charset="0"/>
              </a:rPr>
              <a:t>Babies</a:t>
            </a:r>
            <a:r>
              <a:rPr lang="nb-NO" sz="2400" b="1" dirty="0">
                <a:solidFill>
                  <a:srgbClr val="C00000"/>
                </a:solidFill>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According</a:t>
            </a:r>
            <a:r>
              <a:rPr lang="nb-NO" sz="2400" dirty="0">
                <a:latin typeface="Arial" panose="020B0604020202020204" pitchFamily="34" charset="0"/>
                <a:cs typeface="Arial" panose="020B0604020202020204" pitchFamily="34" charset="0"/>
              </a:rPr>
              <a:t> to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UN Convention </a:t>
            </a:r>
            <a:r>
              <a:rPr lang="nb-NO" sz="2400" dirty="0" err="1">
                <a:latin typeface="Arial" panose="020B0604020202020204" pitchFamily="34" charset="0"/>
                <a:cs typeface="Arial" panose="020B0604020202020204" pitchFamily="34" charset="0"/>
              </a:rPr>
              <a:t>on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Rights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Child (</a:t>
            </a:r>
            <a:r>
              <a:rPr lang="nb-NO" sz="2400" dirty="0" err="1">
                <a:latin typeface="Arial" panose="020B0604020202020204" pitchFamily="34" charset="0"/>
                <a:cs typeface="Arial" panose="020B0604020202020204" pitchFamily="34" charset="0"/>
              </a:rPr>
              <a:t>Article</a:t>
            </a:r>
            <a:r>
              <a:rPr lang="nb-NO" sz="2400" dirty="0">
                <a:latin typeface="Arial" panose="020B0604020202020204" pitchFamily="34" charset="0"/>
                <a:cs typeface="Arial" panose="020B0604020202020204" pitchFamily="34" charset="0"/>
              </a:rPr>
              <a:t> 7.1), </a:t>
            </a:r>
            <a:r>
              <a:rPr lang="nb-NO" sz="2400" dirty="0" err="1">
                <a:latin typeface="Arial" panose="020B0604020202020204" pitchFamily="34" charset="0"/>
                <a:cs typeface="Arial" panose="020B0604020202020204" pitchFamily="34" charset="0"/>
              </a:rPr>
              <a:t>every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child</a:t>
            </a:r>
            <a:r>
              <a:rPr lang="nb-NO" sz="2400" dirty="0">
                <a:latin typeface="Arial" panose="020B0604020202020204" pitchFamily="34" charset="0"/>
                <a:cs typeface="Arial" panose="020B0604020202020204" pitchFamily="34" charset="0"/>
              </a:rPr>
              <a:t> has </a:t>
            </a:r>
            <a:r>
              <a:rPr lang="en-GB" sz="2400" dirty="0">
                <a:latin typeface="Arial" panose="020B0604020202020204" pitchFamily="34" charset="0"/>
                <a:cs typeface="Arial" panose="020B0604020202020204" pitchFamily="34" charset="0"/>
              </a:rPr>
              <a:t>‘the right to know 		and be cared for by his or her parents’.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Children</a:t>
            </a:r>
            <a:r>
              <a:rPr lang="nb-NO" sz="2400" dirty="0">
                <a:latin typeface="Arial" panose="020B0604020202020204" pitchFamily="34" charset="0"/>
                <a:cs typeface="Arial" panose="020B0604020202020204" pitchFamily="34" charset="0"/>
              </a:rPr>
              <a:t> have 		a </a:t>
            </a:r>
            <a:r>
              <a:rPr lang="nb-NO" sz="2400" dirty="0" err="1">
                <a:latin typeface="Arial" panose="020B0604020202020204" pitchFamily="34" charset="0"/>
                <a:cs typeface="Arial" panose="020B0604020202020204" pitchFamily="34" charset="0"/>
              </a:rPr>
              <a:t>natural</a:t>
            </a:r>
            <a:r>
              <a:rPr lang="nb-NO" sz="2400" dirty="0">
                <a:latin typeface="Arial" panose="020B0604020202020204" pitchFamily="34" charset="0"/>
                <a:cs typeface="Arial" panose="020B0604020202020204" pitchFamily="34" charset="0"/>
              </a:rPr>
              <a:t> and God-given right to </a:t>
            </a:r>
            <a:r>
              <a:rPr lang="nb-NO" sz="2400" dirty="0" err="1">
                <a:latin typeface="Arial" panose="020B0604020202020204" pitchFamily="34" charset="0"/>
                <a:cs typeface="Arial" panose="020B0604020202020204" pitchFamily="34" charset="0"/>
              </a:rPr>
              <a:t>their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own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parents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Neither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mother</a:t>
            </a:r>
            <a:r>
              <a:rPr lang="nb-NO" sz="2400" dirty="0">
                <a:latin typeface="Arial" panose="020B0604020202020204" pitchFamily="34" charset="0"/>
                <a:cs typeface="Arial" panose="020B0604020202020204" pitchFamily="34" charset="0"/>
              </a:rPr>
              <a:t> nor </a:t>
            </a:r>
            <a:r>
              <a:rPr lang="nb-NO" sz="2400" dirty="0" err="1">
                <a:latin typeface="Arial" panose="020B0604020202020204" pitchFamily="34" charset="0"/>
                <a:cs typeface="Arial" panose="020B0604020202020204" pitchFamily="34" charset="0"/>
              </a:rPr>
              <a:t>father</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superfluous</a:t>
            </a:r>
            <a:r>
              <a:rPr lang="nb-NO" sz="2400" dirty="0">
                <a:latin typeface="Arial" panose="020B0604020202020204" pitchFamily="34" charset="0"/>
                <a:cs typeface="Arial" panose="020B0604020202020204" pitchFamily="34" charset="0"/>
              </a:rPr>
              <a:t>.</a:t>
            </a:r>
          </a:p>
          <a:p>
            <a:pPr fontAlgn="auto">
              <a:spcBef>
                <a:spcPct val="20000"/>
              </a:spcBef>
              <a:spcAft>
                <a:spcPts val="0"/>
              </a:spcAft>
              <a:buClr>
                <a:schemeClr val="accent3"/>
              </a:buClr>
              <a:buSzPct val="95000"/>
              <a:buFont typeface="Wingdings 2" pitchFamily="18" charset="2"/>
              <a:buNone/>
              <a:defRPr/>
            </a:pPr>
            <a:endParaRPr lang="nb-NO" sz="800" dirty="0">
              <a:latin typeface="Arial" panose="020B0604020202020204" pitchFamily="34" charset="0"/>
              <a:cs typeface="Arial" panose="020B0604020202020204" pitchFamily="34" charset="0"/>
            </a:endParaRPr>
          </a:p>
          <a:p>
            <a:pPr fontAlgn="auto">
              <a:spcBef>
                <a:spcPct val="20000"/>
              </a:spcBef>
              <a:spcAft>
                <a:spcPts val="0"/>
              </a:spcAft>
              <a:buClr>
                <a:schemeClr val="accent3"/>
              </a:buClr>
              <a:buSzPct val="95000"/>
              <a:buFont typeface="Wingdings 2" pitchFamily="18" charset="2"/>
              <a:buNone/>
              <a:defRPr/>
            </a:pPr>
            <a:endParaRPr lang="nb-NO" sz="800" dirty="0">
              <a:latin typeface="Arial" panose="020B0604020202020204" pitchFamily="34" charset="0"/>
              <a:cs typeface="Arial" panose="020B0604020202020204" pitchFamily="34" charset="0"/>
            </a:endParaRPr>
          </a:p>
          <a:p>
            <a:pPr fontAlgn="auto">
              <a:spcBef>
                <a:spcPct val="20000"/>
              </a:spcBef>
              <a:spcAft>
                <a:spcPts val="0"/>
              </a:spcAft>
              <a:buClr>
                <a:schemeClr val="accent3"/>
              </a:buClr>
              <a:buSzPct val="95000"/>
              <a:buFont typeface="Wingdings 2" pitchFamily="18" charset="2"/>
              <a:buNone/>
              <a:defRPr/>
            </a:pPr>
            <a:r>
              <a:rPr lang="nb-NO" sz="2400" b="1" dirty="0">
                <a:latin typeface="Arial" panose="020B0604020202020204" pitchFamily="34" charset="0"/>
                <a:cs typeface="Arial" panose="020B0604020202020204" pitchFamily="34" charset="0"/>
              </a:rPr>
              <a:t>■</a:t>
            </a:r>
            <a:r>
              <a:rPr lang="nb-NO" sz="2000" b="1" dirty="0">
                <a:latin typeface="Arial" panose="020B0604020202020204" pitchFamily="34" charset="0"/>
                <a:cs typeface="Arial" panose="020B0604020202020204" pitchFamily="34" charset="0"/>
              </a:rPr>
              <a:t> </a:t>
            </a:r>
            <a:r>
              <a:rPr lang="nb-NO" sz="2400" b="1" dirty="0" err="1">
                <a:solidFill>
                  <a:srgbClr val="C00000"/>
                </a:solidFill>
                <a:latin typeface="Arial" panose="020B0604020202020204" pitchFamily="34" charset="0"/>
                <a:cs typeface="Arial" panose="020B0604020202020204" pitchFamily="34" charset="0"/>
              </a:rPr>
              <a:t>Bible</a:t>
            </a:r>
            <a:r>
              <a:rPr lang="nb-NO" sz="2400" dirty="0">
                <a:solidFill>
                  <a:srgbClr val="C00000"/>
                </a:solidFill>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The </a:t>
            </a:r>
            <a:r>
              <a:rPr lang="nb-NO" sz="2400" dirty="0" err="1">
                <a:latin typeface="Arial" panose="020B0604020202020204" pitchFamily="34" charset="0"/>
                <a:cs typeface="Arial" panose="020B0604020202020204" pitchFamily="34" charset="0"/>
              </a:rPr>
              <a:t>entire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Bible</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very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clear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that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marriage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between</a:t>
            </a:r>
            <a:r>
              <a:rPr lang="nb-NO" sz="2400" dirty="0">
                <a:latin typeface="Arial" panose="020B0604020202020204" pitchFamily="34" charset="0"/>
                <a:cs typeface="Arial" panose="020B0604020202020204" pitchFamily="34" charset="0"/>
              </a:rPr>
              <a:t> 		a man and a </a:t>
            </a:r>
            <a:r>
              <a:rPr lang="nb-NO" sz="2400" dirty="0" err="1">
                <a:latin typeface="Arial" panose="020B0604020202020204" pitchFamily="34" charset="0"/>
                <a:cs typeface="Arial" panose="020B0604020202020204" pitchFamily="34" charset="0"/>
              </a:rPr>
              <a:t>woman</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mother-father-child</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relationship</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two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God’s</a:t>
            </a:r>
            <a:r>
              <a:rPr lang="nb-NO" sz="2400" dirty="0">
                <a:latin typeface="Arial" panose="020B0604020202020204" pitchFamily="34" charset="0"/>
                <a:cs typeface="Arial" panose="020B0604020202020204" pitchFamily="34" charset="0"/>
              </a:rPr>
              <a:t> most </a:t>
            </a:r>
            <a:r>
              <a:rPr lang="nb-NO" sz="2400" dirty="0" err="1">
                <a:latin typeface="Arial" panose="020B0604020202020204" pitchFamily="34" charset="0"/>
                <a:cs typeface="Arial" panose="020B0604020202020204" pitchFamily="34" charset="0"/>
              </a:rPr>
              <a:t>foundational</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institutions</a:t>
            </a:r>
            <a:r>
              <a:rPr lang="nb-NO" sz="2400" dirty="0">
                <a:latin typeface="Arial" panose="020B0604020202020204" pitchFamily="34" charset="0"/>
                <a:cs typeface="Arial" panose="020B0604020202020204" pitchFamily="34" charset="0"/>
              </a:rPr>
              <a:t>.</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a:t>
            </a:r>
            <a:endParaRPr lang="nb-NO" sz="2200" dirty="0">
              <a:latin typeface="+mn-lt"/>
            </a:endParaRPr>
          </a:p>
        </p:txBody>
      </p:sp>
      <p:sp>
        <p:nvSpPr>
          <p:cNvPr id="2" name="TekstSylinder 1"/>
          <p:cNvSpPr txBox="1"/>
          <p:nvPr/>
        </p:nvSpPr>
        <p:spPr>
          <a:xfrm>
            <a:off x="-1016" y="188640"/>
            <a:ext cx="9145016" cy="1200329"/>
          </a:xfrm>
          <a:prstGeom prst="rect">
            <a:avLst/>
          </a:prstGeom>
          <a:noFill/>
        </p:spPr>
        <p:txBody>
          <a:bodyPr wrap="square" rtlCol="0">
            <a:spAutoFit/>
          </a:bodyPr>
          <a:lstStyle/>
          <a:p>
            <a:pPr algn="ctr"/>
            <a:r>
              <a:rPr lang="nb-NO" sz="3600" dirty="0">
                <a:solidFill>
                  <a:srgbClr val="7030A0"/>
                </a:solidFill>
                <a:latin typeface="Arial Black" panose="020B0A04020102020204" pitchFamily="34" charset="0"/>
              </a:rPr>
              <a:t>Three </a:t>
            </a:r>
            <a:r>
              <a:rPr lang="nb-NO" sz="3600" dirty="0" err="1">
                <a:solidFill>
                  <a:srgbClr val="7030A0"/>
                </a:solidFill>
                <a:latin typeface="Arial Black" panose="020B0A04020102020204" pitchFamily="34" charset="0"/>
              </a:rPr>
              <a:t>reasons</a:t>
            </a:r>
            <a:r>
              <a:rPr lang="nb-NO" sz="3600" dirty="0">
                <a:solidFill>
                  <a:srgbClr val="7030A0"/>
                </a:solidFill>
                <a:latin typeface="Arial Black" panose="020B0A04020102020204" pitchFamily="34" charset="0"/>
              </a:rPr>
              <a:t> for </a:t>
            </a:r>
            <a:r>
              <a:rPr lang="nb-NO" sz="3600" dirty="0" err="1">
                <a:solidFill>
                  <a:srgbClr val="7030A0"/>
                </a:solidFill>
                <a:latin typeface="Arial Black" panose="020B0A04020102020204" pitchFamily="34" charset="0"/>
              </a:rPr>
              <a:t>defending</a:t>
            </a:r>
            <a:r>
              <a:rPr lang="nb-NO" sz="3600" dirty="0">
                <a:solidFill>
                  <a:srgbClr val="7030A0"/>
                </a:solidFill>
                <a:latin typeface="Arial Black" panose="020B0A04020102020204" pitchFamily="34" charset="0"/>
              </a:rPr>
              <a:t> </a:t>
            </a:r>
            <a:r>
              <a:rPr lang="nb-NO" sz="3600" dirty="0" err="1">
                <a:solidFill>
                  <a:srgbClr val="7030A0"/>
                </a:solidFill>
                <a:latin typeface="Arial Black" panose="020B0A04020102020204" pitchFamily="34" charset="0"/>
              </a:rPr>
              <a:t>biblical</a:t>
            </a:r>
            <a:r>
              <a:rPr lang="nb-NO" sz="3600" dirty="0">
                <a:solidFill>
                  <a:srgbClr val="7030A0"/>
                </a:solidFill>
                <a:latin typeface="Arial Black" panose="020B0A04020102020204" pitchFamily="34" charset="0"/>
              </a:rPr>
              <a:t> </a:t>
            </a:r>
            <a:r>
              <a:rPr lang="nb-NO" sz="3600" dirty="0" err="1">
                <a:solidFill>
                  <a:srgbClr val="7030A0"/>
                </a:solidFill>
                <a:latin typeface="Arial Black" panose="020B0A04020102020204" pitchFamily="34" charset="0"/>
              </a:rPr>
              <a:t>marriage</a:t>
            </a:r>
            <a:endParaRPr lang="nb-NO" sz="3600" dirty="0">
              <a:solidFill>
                <a:srgbClr val="7030A0"/>
              </a:solidFill>
              <a:latin typeface="Arial Black" panose="020B0A04020102020204" pitchFamily="34" charset="0"/>
            </a:endParaRPr>
          </a:p>
        </p:txBody>
      </p:sp>
      <p:pic>
        <p:nvPicPr>
          <p:cNvPr id="3" name="Bil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9" y="1900644"/>
            <a:ext cx="1152128" cy="808276"/>
          </a:xfrm>
          <a:prstGeom prst="rect">
            <a:avLst/>
          </a:prstGeom>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291" y="4964256"/>
            <a:ext cx="1290157" cy="1032126"/>
          </a:xfrm>
          <a:prstGeom prst="rect">
            <a:avLst/>
          </a:prstGeom>
        </p:spPr>
      </p:pic>
    </p:spTree>
    <p:extLst>
      <p:ext uri="{BB962C8B-B14F-4D97-AF65-F5344CB8AC3E}">
        <p14:creationId xmlns:p14="http://schemas.microsoft.com/office/powerpoint/2010/main" val="7332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23528" y="357624"/>
            <a:ext cx="8496944" cy="1631216"/>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Three (Four?) stages</a:t>
            </a:r>
            <a:br>
              <a:rPr lang="nb-NO" sz="4400" dirty="0">
                <a:solidFill>
                  <a:srgbClr val="7030A0"/>
                </a:solidFill>
                <a:latin typeface="Arial Black" panose="020B0A04020102020204" pitchFamily="34" charset="0"/>
              </a:rPr>
            </a:br>
            <a:r>
              <a:rPr lang="nb-NO" sz="2800" dirty="0">
                <a:solidFill>
                  <a:srgbClr val="7030A0"/>
                </a:solidFill>
                <a:latin typeface="Arial Black" panose="020B0A04020102020204" pitchFamily="34" charset="0"/>
              </a:rPr>
              <a:t>in </a:t>
            </a:r>
            <a:r>
              <a:rPr lang="nb-NO" sz="2800" dirty="0" err="1">
                <a:solidFill>
                  <a:srgbClr val="7030A0"/>
                </a:solidFill>
                <a:latin typeface="Arial Black" panose="020B0A04020102020204" pitchFamily="34" charset="0"/>
              </a:rPr>
              <a:t>the</a:t>
            </a:r>
            <a:r>
              <a:rPr lang="nb-NO" sz="2800" dirty="0">
                <a:solidFill>
                  <a:srgbClr val="7030A0"/>
                </a:solidFill>
                <a:latin typeface="Arial Black" panose="020B0A04020102020204" pitchFamily="34" charset="0"/>
              </a:rPr>
              <a:t> </a:t>
            </a:r>
            <a:r>
              <a:rPr lang="nb-NO" sz="2800" dirty="0" err="1">
                <a:solidFill>
                  <a:srgbClr val="7030A0"/>
                </a:solidFill>
                <a:latin typeface="Arial Black" panose="020B0A04020102020204" pitchFamily="34" charset="0"/>
              </a:rPr>
              <a:t>gender</a:t>
            </a:r>
            <a:r>
              <a:rPr lang="nb-NO" sz="2800" dirty="0">
                <a:solidFill>
                  <a:srgbClr val="7030A0"/>
                </a:solidFill>
                <a:latin typeface="Arial Black" panose="020B0A04020102020204" pitchFamily="34" charset="0"/>
              </a:rPr>
              <a:t> and </a:t>
            </a:r>
            <a:r>
              <a:rPr lang="nb-NO" sz="2800" dirty="0" err="1">
                <a:solidFill>
                  <a:srgbClr val="7030A0"/>
                </a:solidFill>
                <a:latin typeface="Arial Black" panose="020B0A04020102020204" pitchFamily="34" charset="0"/>
              </a:rPr>
              <a:t>family</a:t>
            </a:r>
            <a:r>
              <a:rPr lang="nb-NO" sz="2800" dirty="0">
                <a:solidFill>
                  <a:srgbClr val="7030A0"/>
                </a:solidFill>
                <a:latin typeface="Arial Black" panose="020B0A04020102020204" pitchFamily="34" charset="0"/>
              </a:rPr>
              <a:t> </a:t>
            </a:r>
            <a:r>
              <a:rPr lang="nb-NO" sz="2800" dirty="0" err="1">
                <a:solidFill>
                  <a:srgbClr val="7030A0"/>
                </a:solidFill>
                <a:latin typeface="Arial Black" panose="020B0A04020102020204" pitchFamily="34" charset="0"/>
              </a:rPr>
              <a:t>battle</a:t>
            </a:r>
            <a:endParaRPr lang="nb-NO" sz="2800" dirty="0">
              <a:solidFill>
                <a:srgbClr val="7030A0"/>
              </a:solidFill>
              <a:latin typeface="Arial Black" panose="020B0A04020102020204" pitchFamily="34" charset="0"/>
            </a:endParaRPr>
          </a:p>
          <a:p>
            <a:pPr algn="ctr"/>
            <a:r>
              <a:rPr lang="nb-NO" sz="2800" b="1" dirty="0">
                <a:latin typeface="+mj-lt"/>
              </a:rPr>
              <a:t>in </a:t>
            </a:r>
            <a:r>
              <a:rPr lang="nb-NO" sz="2800" b="1" dirty="0" err="1">
                <a:latin typeface="+mj-lt"/>
              </a:rPr>
              <a:t>many</a:t>
            </a:r>
            <a:r>
              <a:rPr lang="nb-NO" sz="2800" b="1" dirty="0">
                <a:latin typeface="+mj-lt"/>
              </a:rPr>
              <a:t> Western </a:t>
            </a:r>
            <a:r>
              <a:rPr lang="nb-NO" sz="2800" b="1" dirty="0" err="1">
                <a:latin typeface="+mj-lt"/>
              </a:rPr>
              <a:t>countries</a:t>
            </a:r>
            <a:endParaRPr lang="nb-NO" sz="4000" b="1" dirty="0">
              <a:latin typeface="+mj-lt"/>
            </a:endParaRPr>
          </a:p>
        </p:txBody>
      </p:sp>
      <p:sp>
        <p:nvSpPr>
          <p:cNvPr id="3" name="TekstSylinder 2"/>
          <p:cNvSpPr txBox="1"/>
          <p:nvPr/>
        </p:nvSpPr>
        <p:spPr>
          <a:xfrm>
            <a:off x="539552" y="2500441"/>
            <a:ext cx="8280920" cy="3139321"/>
          </a:xfrm>
          <a:prstGeom prst="rect">
            <a:avLst/>
          </a:prstGeom>
          <a:noFill/>
        </p:spPr>
        <p:txBody>
          <a:bodyPr wrap="square" rtlCol="0">
            <a:spAutoFit/>
          </a:bodyPr>
          <a:lstStyle/>
          <a:p>
            <a:pPr marL="457200" indent="-457200">
              <a:buAutoNum type="arabicPeriod"/>
            </a:pPr>
            <a:r>
              <a:rPr lang="nb-NO" sz="2200" b="1" dirty="0">
                <a:solidFill>
                  <a:srgbClr val="C00000"/>
                </a:solidFill>
                <a:latin typeface="Arial" panose="020B0604020202020204" pitchFamily="34" charset="0"/>
                <a:cs typeface="Arial" panose="020B0604020202020204" pitchFamily="34" charset="0"/>
              </a:rPr>
              <a:t>ACCEPTANCE</a:t>
            </a:r>
            <a:r>
              <a:rPr lang="nb-NO" sz="2200" b="1" spc="-300" dirty="0">
                <a:solidFill>
                  <a:srgbClr val="C00000"/>
                </a:solidFill>
                <a:latin typeface="Arial" panose="020B0604020202020204" pitchFamily="34" charset="0"/>
                <a:cs typeface="Arial" panose="020B0604020202020204" pitchFamily="34" charset="0"/>
              </a:rPr>
              <a:t> </a:t>
            </a:r>
            <a:r>
              <a:rPr lang="nb-NO" sz="2200" b="1" dirty="0">
                <a:solidFill>
                  <a:srgbClr val="C00000"/>
                </a:solidFill>
                <a:latin typeface="Arial" panose="020B0604020202020204" pitchFamily="34" charset="0"/>
                <a:cs typeface="Arial" panose="020B0604020202020204" pitchFamily="34" charset="0"/>
              </a:rPr>
              <a:t>:</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1950 –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1990</a:t>
            </a:r>
            <a:endParaRPr lang="nb-NO" sz="2200" dirty="0">
              <a:latin typeface="Arial" panose="020B0604020202020204" pitchFamily="34" charset="0"/>
              <a:cs typeface="Arial" panose="020B0604020202020204" pitchFamily="34" charset="0"/>
            </a:endParaRPr>
          </a:p>
          <a:p>
            <a:pPr marL="457200" indent="-457200">
              <a:buAutoNum type="arabicPeriod"/>
            </a:pPr>
            <a:endParaRPr lang="nb-NO" sz="2200" b="1" dirty="0">
              <a:solidFill>
                <a:srgbClr val="C00000"/>
              </a:solidFill>
              <a:latin typeface="Arial" panose="020B0604020202020204" pitchFamily="34" charset="0"/>
              <a:cs typeface="Arial" panose="020B0604020202020204" pitchFamily="34" charset="0"/>
            </a:endParaRPr>
          </a:p>
          <a:p>
            <a:pPr marL="457200" indent="-457200">
              <a:buAutoNum type="arabicPeriod"/>
            </a:pPr>
            <a:r>
              <a:rPr lang="nb-NO" sz="2200" b="1" dirty="0">
                <a:solidFill>
                  <a:srgbClr val="C00000"/>
                </a:solidFill>
                <a:latin typeface="Arial" panose="020B0604020202020204" pitchFamily="34" charset="0"/>
                <a:cs typeface="Arial" panose="020B0604020202020204" pitchFamily="34" charset="0"/>
              </a:rPr>
              <a:t>EQUAL STATUS: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1990 –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2010</a:t>
            </a:r>
            <a:endParaRPr lang="nb-NO" sz="2200" dirty="0">
              <a:latin typeface="Arial" panose="020B0604020202020204" pitchFamily="34" charset="0"/>
              <a:cs typeface="Arial" panose="020B0604020202020204" pitchFamily="34" charset="0"/>
            </a:endParaRPr>
          </a:p>
          <a:p>
            <a:pPr marL="457200" indent="-457200">
              <a:buAutoNum type="arabicPeriod"/>
            </a:pPr>
            <a:endParaRPr lang="nb-NO" sz="2200" b="1" dirty="0">
              <a:solidFill>
                <a:srgbClr val="C00000"/>
              </a:solidFill>
              <a:latin typeface="Arial" panose="020B0604020202020204" pitchFamily="34" charset="0"/>
              <a:cs typeface="Arial" panose="020B0604020202020204" pitchFamily="34" charset="0"/>
            </a:endParaRPr>
          </a:p>
          <a:p>
            <a:pPr marL="457200" indent="-457200">
              <a:buAutoNum type="arabicPeriod"/>
            </a:pPr>
            <a:r>
              <a:rPr lang="nb-NO" sz="2200" b="1" dirty="0">
                <a:solidFill>
                  <a:srgbClr val="C00000"/>
                </a:solidFill>
                <a:latin typeface="Arial" panose="020B0604020202020204" pitchFamily="34" charset="0"/>
                <a:cs typeface="Arial" panose="020B0604020202020204" pitchFamily="34" charset="0"/>
              </a:rPr>
              <a:t>DOMINANCE:</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2010 </a:t>
            </a:r>
            <a:r>
              <a:rPr lang="nb-NO" sz="2200" b="1" dirty="0">
                <a:latin typeface="Arial" panose="020B0604020202020204" pitchFamily="34" charset="0"/>
                <a:cs typeface="Arial" panose="020B0604020202020204" pitchFamily="34" charset="0"/>
                <a:sym typeface="Wingdings" panose="05000000000000000000" pitchFamily="2" charset="2"/>
              </a:rPr>
              <a:t></a:t>
            </a:r>
          </a:p>
          <a:p>
            <a:pPr marL="457200" indent="-457200">
              <a:buAutoNum type="arabicPeriod"/>
            </a:pPr>
            <a:endParaRPr lang="nb-NO" sz="2200" b="1" dirty="0">
              <a:latin typeface="Arial" panose="020B0604020202020204" pitchFamily="34" charset="0"/>
              <a:cs typeface="Arial" panose="020B0604020202020204" pitchFamily="34" charset="0"/>
              <a:sym typeface="Wingdings" panose="05000000000000000000" pitchFamily="2" charset="2"/>
            </a:endParaRPr>
          </a:p>
          <a:p>
            <a:pPr marL="457200" indent="-457200">
              <a:buAutoNum type="arabicPeriod"/>
            </a:pPr>
            <a:r>
              <a:rPr lang="nb-NO" sz="2200" b="1" dirty="0">
                <a:solidFill>
                  <a:srgbClr val="C00000"/>
                </a:solidFill>
                <a:latin typeface="Arial" panose="020B0604020202020204" pitchFamily="34" charset="0"/>
                <a:cs typeface="Arial" panose="020B0604020202020204" pitchFamily="34" charset="0"/>
                <a:sym typeface="Wingdings" panose="05000000000000000000" pitchFamily="2" charset="2"/>
              </a:rPr>
              <a:t>CRIMINALIZATION </a:t>
            </a:r>
            <a:r>
              <a:rPr lang="nb-NO" sz="2200" b="1" dirty="0" err="1">
                <a:latin typeface="Arial" panose="020B0604020202020204" pitchFamily="34" charset="0"/>
                <a:cs typeface="Arial" panose="020B0604020202020204" pitchFamily="34" charset="0"/>
                <a:sym typeface="Wingdings" panose="05000000000000000000" pitchFamily="2" charset="2"/>
              </a:rPr>
              <a:t>of</a:t>
            </a:r>
            <a:r>
              <a:rPr lang="nb-NO" sz="2200" b="1" dirty="0">
                <a:latin typeface="Arial" panose="020B0604020202020204" pitchFamily="34" charset="0"/>
                <a:cs typeface="Arial" panose="020B0604020202020204" pitchFamily="34" charset="0"/>
                <a:sym typeface="Wingdings" panose="05000000000000000000" pitchFamily="2" charset="2"/>
              </a:rPr>
              <a:t> </a:t>
            </a:r>
            <a:r>
              <a:rPr lang="nb-NO" sz="2200" b="1" dirty="0" err="1">
                <a:latin typeface="Arial" panose="020B0604020202020204" pitchFamily="34" charset="0"/>
                <a:cs typeface="Arial" panose="020B0604020202020204" pitchFamily="34" charset="0"/>
                <a:sym typeface="Wingdings" panose="05000000000000000000" pitchFamily="2" charset="2"/>
              </a:rPr>
              <a:t>resistance</a:t>
            </a:r>
            <a:r>
              <a:rPr lang="nb-NO" sz="2200" b="1" dirty="0">
                <a:latin typeface="Arial" panose="020B0604020202020204" pitchFamily="34" charset="0"/>
                <a:cs typeface="Arial" panose="020B0604020202020204" pitchFamily="34" charset="0"/>
                <a:sym typeface="Wingdings" panose="05000000000000000000" pitchFamily="2" charset="2"/>
              </a:rPr>
              <a:t> </a:t>
            </a:r>
            <a:br>
              <a:rPr lang="nb-NO" sz="2200" b="1" dirty="0">
                <a:latin typeface="Arial" panose="020B0604020202020204" pitchFamily="34" charset="0"/>
                <a:cs typeface="Arial" panose="020B0604020202020204" pitchFamily="34" charset="0"/>
                <a:sym typeface="Wingdings" panose="05000000000000000000" pitchFamily="2" charset="2"/>
              </a:rPr>
            </a:br>
            <a:r>
              <a:rPr lang="nb-NO" sz="2200" b="1" dirty="0">
                <a:latin typeface="Arial" panose="020B0604020202020204" pitchFamily="34" charset="0"/>
                <a:cs typeface="Arial" panose="020B0604020202020204" pitchFamily="34" charset="0"/>
                <a:sym typeface="Wingdings" panose="05000000000000000000" pitchFamily="2" charset="2"/>
              </a:rPr>
              <a:t>to </a:t>
            </a:r>
            <a:r>
              <a:rPr lang="nb-NO" sz="2200" b="1" dirty="0" err="1">
                <a:latin typeface="Arial" panose="020B0604020202020204" pitchFamily="34" charset="0"/>
                <a:cs typeface="Arial" panose="020B0604020202020204" pitchFamily="34" charset="0"/>
                <a:sym typeface="Wingdings" panose="05000000000000000000" pitchFamily="2" charset="2"/>
              </a:rPr>
              <a:t>the</a:t>
            </a:r>
            <a:r>
              <a:rPr lang="nb-NO" sz="2200" b="1" dirty="0">
                <a:latin typeface="Arial" panose="020B0604020202020204" pitchFamily="34" charset="0"/>
                <a:cs typeface="Arial" panose="020B0604020202020204" pitchFamily="34" charset="0"/>
                <a:sym typeface="Wingdings" panose="05000000000000000000" pitchFamily="2" charset="2"/>
              </a:rPr>
              <a:t> LGBT agenda in </a:t>
            </a:r>
            <a:r>
              <a:rPr lang="nb-NO" sz="2200" b="1" dirty="0" err="1">
                <a:latin typeface="Arial" panose="020B0604020202020204" pitchFamily="34" charset="0"/>
                <a:cs typeface="Arial" panose="020B0604020202020204" pitchFamily="34" charset="0"/>
                <a:sym typeface="Wingdings" panose="05000000000000000000" pitchFamily="2" charset="2"/>
              </a:rPr>
              <a:t>some</a:t>
            </a:r>
            <a:r>
              <a:rPr lang="nb-NO" sz="2200" b="1" dirty="0">
                <a:latin typeface="Arial" panose="020B0604020202020204" pitchFamily="34" charset="0"/>
                <a:cs typeface="Arial" panose="020B0604020202020204" pitchFamily="34" charset="0"/>
                <a:sym typeface="Wingdings" panose="05000000000000000000" pitchFamily="2" charset="2"/>
              </a:rPr>
              <a:t> </a:t>
            </a:r>
            <a:r>
              <a:rPr lang="nb-NO" sz="2200" b="1" dirty="0" err="1">
                <a:latin typeface="Arial" panose="020B0604020202020204" pitchFamily="34" charset="0"/>
                <a:cs typeface="Arial" panose="020B0604020202020204" pitchFamily="34" charset="0"/>
                <a:sym typeface="Wingdings" panose="05000000000000000000" pitchFamily="2" charset="2"/>
              </a:rPr>
              <a:t>countries</a:t>
            </a:r>
            <a:r>
              <a:rPr lang="nb-NO" sz="2200" b="1" dirty="0">
                <a:latin typeface="Arial" panose="020B0604020202020204" pitchFamily="34" charset="0"/>
                <a:cs typeface="Arial" panose="020B0604020202020204" pitchFamily="34" charset="0"/>
                <a:sym typeface="Wingdings" panose="05000000000000000000" pitchFamily="2" charset="2"/>
              </a:rPr>
              <a:t>?</a:t>
            </a:r>
          </a:p>
          <a:p>
            <a:endParaRPr lang="nb-NO" sz="2200" b="1" dirty="0">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8544" y="1700808"/>
            <a:ext cx="1224136" cy="1241378"/>
          </a:xfrm>
          <a:prstGeom prst="rect">
            <a:avLst/>
          </a:prstGeom>
        </p:spPr>
      </p:pic>
      <p:pic>
        <p:nvPicPr>
          <p:cNvPr id="5" name="Bilde 4">
            <a:extLst>
              <a:ext uri="{FF2B5EF4-FFF2-40B4-BE49-F238E27FC236}">
                <a16:creationId xmlns:a16="http://schemas.microsoft.com/office/drawing/2014/main" id="{0D30835A-CDD2-4D2E-A536-2D1DEE283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067" y="2609529"/>
            <a:ext cx="2950664" cy="2043607"/>
          </a:xfrm>
          <a:prstGeom prst="rect">
            <a:avLst/>
          </a:prstGeom>
        </p:spPr>
      </p:pic>
    </p:spTree>
    <p:extLst>
      <p:ext uri="{BB962C8B-B14F-4D97-AF65-F5344CB8AC3E}">
        <p14:creationId xmlns:p14="http://schemas.microsoft.com/office/powerpoint/2010/main" val="12822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548680"/>
            <a:ext cx="8712968" cy="6078587"/>
          </a:xfrm>
          <a:prstGeom prst="rect">
            <a:avLst/>
          </a:prstGeom>
        </p:spPr>
        <p:txBody>
          <a:bodyPr wrap="square">
            <a:spAutoFit/>
          </a:bodyPr>
          <a:lstStyle/>
          <a:p>
            <a:r>
              <a:rPr lang="nb-NO" sz="3600" dirty="0" err="1">
                <a:solidFill>
                  <a:srgbClr val="7030A0"/>
                </a:solidFill>
                <a:latin typeface="Arial Black" panose="020B0A04020102020204" pitchFamily="34" charset="0"/>
              </a:rPr>
              <a:t>What</a:t>
            </a:r>
            <a:r>
              <a:rPr lang="nb-NO" sz="3600" dirty="0">
                <a:solidFill>
                  <a:srgbClr val="7030A0"/>
                </a:solidFill>
                <a:latin typeface="Arial Black" panose="020B0A04020102020204" pitchFamily="34" charset="0"/>
              </a:rPr>
              <a:t> is </a:t>
            </a:r>
          </a:p>
          <a:p>
            <a:r>
              <a:rPr lang="nb-NO" sz="3600" dirty="0">
                <a:solidFill>
                  <a:srgbClr val="7030A0"/>
                </a:solidFill>
                <a:latin typeface="Arial Black" panose="020B0A04020102020204" pitchFamily="34" charset="0"/>
              </a:rPr>
              <a:t>TOLERANCE?</a:t>
            </a:r>
            <a:br>
              <a:rPr lang="nb-NO" sz="2000" b="1" dirty="0">
                <a:solidFill>
                  <a:srgbClr val="7030A0"/>
                </a:solidFill>
              </a:rPr>
            </a:br>
            <a:br>
              <a:rPr lang="nb-NO" sz="2000" b="1" dirty="0">
                <a:solidFill>
                  <a:srgbClr val="7030A0"/>
                </a:solidFill>
              </a:rPr>
            </a:br>
            <a:endParaRPr lang="nb-NO" b="1" dirty="0">
              <a:solidFill>
                <a:srgbClr val="7030A0"/>
              </a:solidFill>
            </a:endParaRPr>
          </a:p>
          <a:p>
            <a:r>
              <a:rPr lang="nb-NO" sz="2400" b="1" dirty="0">
                <a:latin typeface="+mj-lt"/>
              </a:rPr>
              <a:t>False </a:t>
            </a:r>
            <a:r>
              <a:rPr lang="nb-NO" sz="2400" b="1" dirty="0" err="1">
                <a:latin typeface="+mj-lt"/>
              </a:rPr>
              <a:t>conception</a:t>
            </a:r>
            <a:r>
              <a:rPr lang="nb-NO" sz="2400" b="1" dirty="0">
                <a:latin typeface="+mj-lt"/>
              </a:rPr>
              <a:t> </a:t>
            </a:r>
            <a:r>
              <a:rPr lang="nb-NO" sz="2400" b="1" dirty="0" err="1">
                <a:latin typeface="+mj-lt"/>
              </a:rPr>
              <a:t>of</a:t>
            </a:r>
            <a:r>
              <a:rPr lang="nb-NO" sz="2400" b="1" dirty="0">
                <a:latin typeface="+mj-lt"/>
              </a:rPr>
              <a:t> </a:t>
            </a:r>
            <a:r>
              <a:rPr lang="nb-NO" sz="2400" b="1" dirty="0" err="1">
                <a:latin typeface="+mj-lt"/>
              </a:rPr>
              <a:t>tolerance</a:t>
            </a:r>
            <a:r>
              <a:rPr lang="nb-NO" sz="2400" b="1" dirty="0">
                <a:latin typeface="+mj-lt"/>
              </a:rPr>
              <a:t>: </a:t>
            </a:r>
            <a:br>
              <a:rPr lang="nb-NO" sz="1200" dirty="0">
                <a:latin typeface="+mj-lt"/>
              </a:rPr>
            </a:br>
            <a:r>
              <a:rPr lang="nb-NO" sz="2400" i="1" dirty="0">
                <a:latin typeface="+mj-lt"/>
              </a:rPr>
              <a:t>‘</a:t>
            </a:r>
            <a:r>
              <a:rPr lang="nb-NO" sz="2400" i="1" dirty="0" err="1">
                <a:latin typeface="+mj-lt"/>
              </a:rPr>
              <a:t>You</a:t>
            </a:r>
            <a:r>
              <a:rPr lang="nb-NO" sz="2400" i="1" dirty="0">
                <a:latin typeface="+mj-lt"/>
              </a:rPr>
              <a:t> </a:t>
            </a:r>
            <a:r>
              <a:rPr lang="nb-NO" sz="2400" i="1" dirty="0" err="1">
                <a:latin typeface="+mj-lt"/>
              </a:rPr>
              <a:t>are</a:t>
            </a:r>
            <a:r>
              <a:rPr lang="nb-NO" sz="2400" i="1" dirty="0">
                <a:latin typeface="+mj-lt"/>
              </a:rPr>
              <a:t> tolerant </a:t>
            </a:r>
            <a:r>
              <a:rPr lang="nb-NO" sz="2400" i="1" dirty="0" err="1">
                <a:latin typeface="+mj-lt"/>
              </a:rPr>
              <a:t>only</a:t>
            </a:r>
            <a:r>
              <a:rPr lang="nb-NO" sz="2400" i="1" dirty="0">
                <a:latin typeface="+mj-lt"/>
              </a:rPr>
              <a:t> </a:t>
            </a:r>
            <a:r>
              <a:rPr lang="nb-NO" sz="2400" i="1" dirty="0" err="1">
                <a:latin typeface="+mj-lt"/>
              </a:rPr>
              <a:t>if</a:t>
            </a:r>
            <a:r>
              <a:rPr lang="nb-NO" sz="2400" i="1" dirty="0">
                <a:latin typeface="+mj-lt"/>
              </a:rPr>
              <a:t> </a:t>
            </a:r>
            <a:r>
              <a:rPr lang="nb-NO" sz="2400" i="1" dirty="0" err="1">
                <a:latin typeface="+mj-lt"/>
              </a:rPr>
              <a:t>you</a:t>
            </a:r>
            <a:r>
              <a:rPr lang="nb-NO" sz="2400" i="1" dirty="0">
                <a:latin typeface="+mj-lt"/>
              </a:rPr>
              <a:t> </a:t>
            </a:r>
            <a:r>
              <a:rPr lang="nb-NO" sz="2400" i="1" dirty="0" err="1">
                <a:latin typeface="+mj-lt"/>
              </a:rPr>
              <a:t>agree</a:t>
            </a:r>
            <a:r>
              <a:rPr lang="nb-NO" sz="2400" i="1" dirty="0">
                <a:latin typeface="+mj-lt"/>
              </a:rPr>
              <a:t> </a:t>
            </a:r>
            <a:r>
              <a:rPr lang="nb-NO" sz="2400" i="1" dirty="0" err="1">
                <a:latin typeface="+mj-lt"/>
              </a:rPr>
              <a:t>that</a:t>
            </a:r>
            <a:r>
              <a:rPr lang="nb-NO" sz="2400" i="1" dirty="0">
                <a:latin typeface="+mj-lt"/>
              </a:rPr>
              <a:t> my opinion or </a:t>
            </a:r>
            <a:r>
              <a:rPr lang="nb-NO" sz="2400" i="1" dirty="0" err="1">
                <a:latin typeface="+mj-lt"/>
              </a:rPr>
              <a:t>conviction</a:t>
            </a:r>
            <a:r>
              <a:rPr lang="nb-NO" sz="2400" i="1" dirty="0">
                <a:latin typeface="+mj-lt"/>
              </a:rPr>
              <a:t> </a:t>
            </a:r>
            <a:br>
              <a:rPr lang="nb-NO" sz="2400" i="1" dirty="0">
                <a:latin typeface="+mj-lt"/>
              </a:rPr>
            </a:br>
            <a:r>
              <a:rPr lang="nb-NO" sz="2400" i="1" dirty="0">
                <a:latin typeface="+mj-lt"/>
              </a:rPr>
              <a:t>is as </a:t>
            </a:r>
            <a:r>
              <a:rPr lang="nb-NO" sz="2400" i="1" dirty="0" err="1">
                <a:latin typeface="+mj-lt"/>
              </a:rPr>
              <a:t>good</a:t>
            </a:r>
            <a:r>
              <a:rPr lang="nb-NO" sz="2400" i="1" dirty="0">
                <a:latin typeface="+mj-lt"/>
              </a:rPr>
              <a:t>, </a:t>
            </a:r>
            <a:r>
              <a:rPr lang="nb-NO" sz="2400" i="1" dirty="0" err="1">
                <a:latin typeface="+mj-lt"/>
              </a:rPr>
              <a:t>acceptable</a:t>
            </a:r>
            <a:r>
              <a:rPr lang="nb-NO" sz="2400" i="1" dirty="0">
                <a:latin typeface="+mj-lt"/>
              </a:rPr>
              <a:t> and true as </a:t>
            </a:r>
            <a:r>
              <a:rPr lang="nb-NO" sz="2400" i="1" dirty="0" err="1">
                <a:latin typeface="+mj-lt"/>
              </a:rPr>
              <a:t>yours</a:t>
            </a:r>
            <a:r>
              <a:rPr lang="nb-NO" sz="2400" i="1" dirty="0">
                <a:latin typeface="+mj-lt"/>
              </a:rPr>
              <a:t>!’ [= </a:t>
            </a:r>
            <a:r>
              <a:rPr lang="nb-NO" sz="2400" i="1" dirty="0" err="1">
                <a:latin typeface="+mj-lt"/>
              </a:rPr>
              <a:t>Relativism</a:t>
            </a:r>
            <a:r>
              <a:rPr lang="nb-NO" sz="2400" i="1" dirty="0">
                <a:latin typeface="+mj-lt"/>
              </a:rPr>
              <a:t>]</a:t>
            </a:r>
          </a:p>
          <a:p>
            <a:endParaRPr lang="nb-NO" sz="2800" dirty="0">
              <a:latin typeface="+mj-lt"/>
            </a:endParaRPr>
          </a:p>
          <a:p>
            <a:r>
              <a:rPr lang="nb-NO" sz="2400" b="1" dirty="0">
                <a:latin typeface="+mj-lt"/>
              </a:rPr>
              <a:t>True </a:t>
            </a:r>
            <a:r>
              <a:rPr lang="nb-NO" sz="2400" b="1" dirty="0" err="1">
                <a:latin typeface="+mj-lt"/>
              </a:rPr>
              <a:t>tolerance</a:t>
            </a:r>
            <a:r>
              <a:rPr lang="nb-NO" sz="2400" b="1" dirty="0">
                <a:latin typeface="+mj-lt"/>
              </a:rPr>
              <a:t>:</a:t>
            </a:r>
            <a:br>
              <a:rPr lang="nb-NO" sz="2400" b="1" dirty="0">
                <a:latin typeface="+mj-lt"/>
              </a:rPr>
            </a:br>
            <a:r>
              <a:rPr lang="nb-NO" sz="2400" i="1" dirty="0">
                <a:latin typeface="+mj-lt"/>
              </a:rPr>
              <a:t>‘I </a:t>
            </a:r>
            <a:r>
              <a:rPr lang="nb-NO" sz="2400" i="1" dirty="0" err="1">
                <a:latin typeface="+mj-lt"/>
              </a:rPr>
              <a:t>wholeheartedly</a:t>
            </a:r>
            <a:r>
              <a:rPr lang="nb-NO" sz="2400" i="1" dirty="0">
                <a:latin typeface="+mj-lt"/>
              </a:rPr>
              <a:t> </a:t>
            </a:r>
            <a:r>
              <a:rPr lang="nb-NO" sz="2400" i="1" dirty="0" err="1">
                <a:latin typeface="+mj-lt"/>
              </a:rPr>
              <a:t>disagree</a:t>
            </a:r>
            <a:r>
              <a:rPr lang="nb-NO" sz="2400" i="1" dirty="0">
                <a:latin typeface="+mj-lt"/>
              </a:rPr>
              <a:t> </a:t>
            </a:r>
            <a:r>
              <a:rPr lang="nb-NO" sz="2400" i="1" dirty="0" err="1">
                <a:latin typeface="+mj-lt"/>
              </a:rPr>
              <a:t>with</a:t>
            </a:r>
            <a:r>
              <a:rPr lang="nb-NO" sz="2400" i="1" dirty="0">
                <a:latin typeface="+mj-lt"/>
              </a:rPr>
              <a:t> </a:t>
            </a:r>
            <a:r>
              <a:rPr lang="nb-NO" sz="2400" i="1" dirty="0" err="1">
                <a:latin typeface="+mj-lt"/>
              </a:rPr>
              <a:t>you</a:t>
            </a:r>
            <a:r>
              <a:rPr lang="nb-NO" sz="2400" i="1" dirty="0">
                <a:latin typeface="+mj-lt"/>
              </a:rPr>
              <a:t>, </a:t>
            </a:r>
            <a:r>
              <a:rPr lang="nb-NO" sz="2400" i="1" dirty="0" err="1">
                <a:latin typeface="+mj-lt"/>
              </a:rPr>
              <a:t>but</a:t>
            </a:r>
            <a:r>
              <a:rPr lang="nb-NO" sz="2400" i="1" dirty="0">
                <a:latin typeface="+mj-lt"/>
              </a:rPr>
              <a:t> </a:t>
            </a:r>
            <a:r>
              <a:rPr lang="nb-NO" sz="2400" i="1" dirty="0" err="1">
                <a:latin typeface="+mj-lt"/>
              </a:rPr>
              <a:t>nevertheless</a:t>
            </a:r>
            <a:r>
              <a:rPr lang="nb-NO" sz="2400" i="1" dirty="0">
                <a:latin typeface="+mj-lt"/>
              </a:rPr>
              <a:t> </a:t>
            </a:r>
            <a:r>
              <a:rPr lang="nb-NO" sz="2400" i="1" dirty="0"/>
              <a:t>I </a:t>
            </a:r>
            <a:r>
              <a:rPr lang="nb-NO" sz="2400" i="1" dirty="0" err="1"/>
              <a:t>will</a:t>
            </a:r>
            <a:r>
              <a:rPr lang="nb-NO" sz="2400" i="1" dirty="0"/>
              <a:t> </a:t>
            </a:r>
            <a:endParaRPr lang="nb-NO" sz="2400" i="1" dirty="0">
              <a:latin typeface="+mj-lt"/>
            </a:endParaRPr>
          </a:p>
          <a:p>
            <a:r>
              <a:rPr lang="nb-NO" sz="2400" i="1" dirty="0" err="1">
                <a:latin typeface="+mj-lt"/>
              </a:rPr>
              <a:t>sincerely</a:t>
            </a:r>
            <a:r>
              <a:rPr lang="nb-NO" sz="2400" i="1" dirty="0">
                <a:latin typeface="+mj-lt"/>
              </a:rPr>
              <a:t> </a:t>
            </a:r>
            <a:r>
              <a:rPr lang="nb-NO" sz="2400" i="1" dirty="0" err="1">
                <a:latin typeface="+mj-lt"/>
              </a:rPr>
              <a:t>respect</a:t>
            </a:r>
            <a:r>
              <a:rPr lang="nb-NO" sz="2400" i="1" dirty="0">
                <a:latin typeface="+mj-lt"/>
              </a:rPr>
              <a:t> and </a:t>
            </a:r>
            <a:r>
              <a:rPr lang="nb-NO" sz="2400" i="1" dirty="0" err="1">
                <a:latin typeface="+mj-lt"/>
              </a:rPr>
              <a:t>defend</a:t>
            </a:r>
            <a:r>
              <a:rPr lang="nb-NO" sz="2400" i="1" dirty="0">
                <a:latin typeface="+mj-lt"/>
              </a:rPr>
              <a:t> </a:t>
            </a:r>
            <a:r>
              <a:rPr lang="nb-NO" sz="2400" i="1" dirty="0" err="1">
                <a:latin typeface="+mj-lt"/>
              </a:rPr>
              <a:t>your</a:t>
            </a:r>
            <a:r>
              <a:rPr lang="nb-NO" sz="2400" i="1" dirty="0">
                <a:latin typeface="+mj-lt"/>
              </a:rPr>
              <a:t> right to have and to</a:t>
            </a:r>
            <a:br>
              <a:rPr lang="nb-NO" sz="2400" i="1" dirty="0">
                <a:latin typeface="+mj-lt"/>
              </a:rPr>
            </a:br>
            <a:r>
              <a:rPr lang="nb-NO" sz="2400" i="1" dirty="0" err="1">
                <a:latin typeface="+mj-lt"/>
              </a:rPr>
              <a:t>express</a:t>
            </a:r>
            <a:r>
              <a:rPr lang="nb-NO" sz="2400" i="1" dirty="0">
                <a:latin typeface="+mj-lt"/>
              </a:rPr>
              <a:t> </a:t>
            </a:r>
            <a:r>
              <a:rPr lang="nb-NO" sz="2400" i="1" dirty="0" err="1">
                <a:latin typeface="+mj-lt"/>
              </a:rPr>
              <a:t>your</a:t>
            </a:r>
            <a:r>
              <a:rPr lang="nb-NO" sz="2400" i="1" dirty="0">
                <a:latin typeface="+mj-lt"/>
              </a:rPr>
              <a:t> </a:t>
            </a:r>
            <a:r>
              <a:rPr lang="nb-NO" sz="2400" i="1" dirty="0" err="1">
                <a:latin typeface="+mj-lt"/>
              </a:rPr>
              <a:t>convictions</a:t>
            </a:r>
            <a:r>
              <a:rPr lang="nb-NO" sz="2400" i="1" dirty="0">
                <a:latin typeface="+mj-lt"/>
              </a:rPr>
              <a:t> and </a:t>
            </a:r>
            <a:r>
              <a:rPr lang="nb-NO" sz="2400" i="1" dirty="0" err="1">
                <a:latin typeface="+mj-lt"/>
              </a:rPr>
              <a:t>views</a:t>
            </a:r>
            <a:r>
              <a:rPr lang="nb-NO" sz="2400" i="1" dirty="0">
                <a:latin typeface="+mj-lt"/>
              </a:rPr>
              <a:t>.’ </a:t>
            </a:r>
          </a:p>
          <a:p>
            <a:br>
              <a:rPr lang="nb-NO" sz="1400" i="1" dirty="0">
                <a:latin typeface="+mj-lt"/>
              </a:rPr>
            </a:br>
            <a:r>
              <a:rPr lang="nb-NO" sz="2400" i="1" dirty="0">
                <a:latin typeface="+mj-lt"/>
              </a:rPr>
              <a:t>(And </a:t>
            </a:r>
            <a:r>
              <a:rPr lang="nb-NO" sz="2400" i="1" dirty="0" err="1">
                <a:latin typeface="+mj-lt"/>
              </a:rPr>
              <a:t>you</a:t>
            </a:r>
            <a:r>
              <a:rPr lang="nb-NO" sz="2400" i="1" dirty="0">
                <a:latin typeface="+mj-lt"/>
              </a:rPr>
              <a:t> </a:t>
            </a:r>
            <a:r>
              <a:rPr lang="nb-NO" sz="2400" i="1" dirty="0" err="1">
                <a:latin typeface="+mj-lt"/>
              </a:rPr>
              <a:t>can</a:t>
            </a:r>
            <a:r>
              <a:rPr lang="nb-NO" sz="2400" i="1" dirty="0">
                <a:latin typeface="+mj-lt"/>
              </a:rPr>
              <a:t> </a:t>
            </a:r>
            <a:r>
              <a:rPr lang="nb-NO" sz="2400" i="1" dirty="0" err="1">
                <a:latin typeface="+mj-lt"/>
              </a:rPr>
              <a:t>add</a:t>
            </a:r>
            <a:r>
              <a:rPr lang="nb-NO" sz="2400" i="1" dirty="0">
                <a:latin typeface="+mj-lt"/>
              </a:rPr>
              <a:t>: ‘I hope </a:t>
            </a:r>
            <a:r>
              <a:rPr lang="nb-NO" sz="2400" i="1" dirty="0" err="1">
                <a:latin typeface="+mj-lt"/>
              </a:rPr>
              <a:t>you’ll</a:t>
            </a:r>
            <a:r>
              <a:rPr lang="nb-NO" sz="2400" i="1" dirty="0">
                <a:latin typeface="+mj-lt"/>
              </a:rPr>
              <a:t> do </a:t>
            </a:r>
            <a:r>
              <a:rPr lang="nb-NO" sz="2400" i="1" dirty="0" err="1">
                <a:latin typeface="+mj-lt"/>
              </a:rPr>
              <a:t>the</a:t>
            </a:r>
            <a:r>
              <a:rPr lang="nb-NO" sz="2400" i="1" dirty="0">
                <a:latin typeface="+mj-lt"/>
              </a:rPr>
              <a:t> same! </a:t>
            </a:r>
            <a:r>
              <a:rPr lang="nb-NO" sz="2400" i="1" dirty="0" err="1">
                <a:latin typeface="+mj-lt"/>
              </a:rPr>
              <a:t>Tolerance</a:t>
            </a:r>
            <a:r>
              <a:rPr lang="nb-NO" sz="2400" i="1" dirty="0">
                <a:latin typeface="+mj-lt"/>
              </a:rPr>
              <a:t> </a:t>
            </a:r>
            <a:r>
              <a:rPr lang="nb-NO" sz="2400" i="1" dirty="0" err="1">
                <a:latin typeface="+mj-lt"/>
              </a:rPr>
              <a:t>cannot</a:t>
            </a:r>
            <a:r>
              <a:rPr lang="nb-NO" sz="2400" i="1" dirty="0">
                <a:latin typeface="+mj-lt"/>
              </a:rPr>
              <a:t> </a:t>
            </a:r>
            <a:br>
              <a:rPr lang="nb-NO" sz="2400" i="1" dirty="0">
                <a:latin typeface="+mj-lt"/>
              </a:rPr>
            </a:br>
            <a:r>
              <a:rPr lang="nb-NO" sz="2400" i="1" dirty="0">
                <a:latin typeface="+mj-lt"/>
              </a:rPr>
              <a:t>be a one-</a:t>
            </a:r>
            <a:r>
              <a:rPr lang="nb-NO" sz="2400" i="1" dirty="0" err="1">
                <a:latin typeface="+mj-lt"/>
              </a:rPr>
              <a:t>way</a:t>
            </a:r>
            <a:r>
              <a:rPr lang="nb-NO" sz="2400" i="1" dirty="0">
                <a:latin typeface="+mj-lt"/>
              </a:rPr>
              <a:t> </a:t>
            </a:r>
            <a:r>
              <a:rPr lang="nb-NO" sz="2400" i="1" dirty="0" err="1">
                <a:latin typeface="+mj-lt"/>
              </a:rPr>
              <a:t>street</a:t>
            </a:r>
            <a:r>
              <a:rPr lang="nb-NO" sz="2400" i="1" dirty="0">
                <a:latin typeface="+mj-lt"/>
              </a:rPr>
              <a:t>.’)</a:t>
            </a:r>
            <a:endParaRPr lang="nb-NO" sz="2000" dirty="0">
              <a:latin typeface="+mj-lt"/>
            </a:endParaRPr>
          </a:p>
          <a:p>
            <a:endParaRPr lang="nb-NO" sz="1100" dirty="0">
              <a:latin typeface="+mj-lt"/>
            </a:endParaRPr>
          </a:p>
        </p:txBody>
      </p:sp>
      <p:pic>
        <p:nvPicPr>
          <p:cNvPr id="2052" name="Picture 4" descr="home_collag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464" y="260648"/>
            <a:ext cx="4644008" cy="184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6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67544" y="332656"/>
            <a:ext cx="8280920" cy="6455613"/>
          </a:xfrm>
          <a:prstGeom prst="rect">
            <a:avLst/>
          </a:prstGeom>
        </p:spPr>
        <p:txBody>
          <a:bodyPr wrap="square">
            <a:spAutoFit/>
          </a:bodyPr>
          <a:lstStyle/>
          <a:p>
            <a:r>
              <a:rPr lang="nb-NO" sz="4400" b="1" dirty="0" err="1">
                <a:solidFill>
                  <a:srgbClr val="7030A0"/>
                </a:solidFill>
                <a:latin typeface="Arial Black" panose="020B0A04020102020204" pitchFamily="34" charset="0"/>
              </a:rPr>
              <a:t>Two</a:t>
            </a:r>
            <a:r>
              <a:rPr lang="nb-NO" sz="4400" b="1" dirty="0">
                <a:solidFill>
                  <a:srgbClr val="7030A0"/>
                </a:solidFill>
                <a:latin typeface="Arial Black" panose="020B0A04020102020204" pitchFamily="34" charset="0"/>
              </a:rPr>
              <a:t> lies </a:t>
            </a:r>
            <a:r>
              <a:rPr lang="nb-NO" sz="2800" b="1" dirty="0" err="1">
                <a:solidFill>
                  <a:srgbClr val="7030A0"/>
                </a:solidFill>
                <a:latin typeface="Arial Black" panose="020B0A04020102020204" pitchFamily="34" charset="0"/>
              </a:rPr>
              <a:t>about</a:t>
            </a:r>
            <a:r>
              <a:rPr lang="nb-NO" sz="2800" b="1" dirty="0">
                <a:solidFill>
                  <a:srgbClr val="7030A0"/>
                </a:solidFill>
                <a:latin typeface="Arial Black" panose="020B0A04020102020204" pitchFamily="34" charset="0"/>
              </a:rPr>
              <a:t> </a:t>
            </a:r>
            <a:r>
              <a:rPr lang="nb-NO" sz="2800" b="1" dirty="0" err="1">
                <a:solidFill>
                  <a:srgbClr val="7030A0"/>
                </a:solidFill>
                <a:latin typeface="Arial Black" panose="020B0A04020102020204" pitchFamily="34" charset="0"/>
              </a:rPr>
              <a:t>tolerance</a:t>
            </a:r>
            <a:br>
              <a:rPr lang="nb-NO" sz="1600" b="1" dirty="0"/>
            </a:br>
            <a:endParaRPr lang="nb-NO" sz="300" b="1" dirty="0"/>
          </a:p>
          <a:p>
            <a:r>
              <a:rPr lang="nb-NO" sz="2200" dirty="0">
                <a:latin typeface="+mj-lt"/>
              </a:rPr>
              <a:t>The </a:t>
            </a:r>
            <a:r>
              <a:rPr lang="nb-NO" sz="2200" dirty="0" err="1">
                <a:latin typeface="+mj-lt"/>
              </a:rPr>
              <a:t>well-known</a:t>
            </a:r>
            <a:r>
              <a:rPr lang="nb-NO" sz="2200" dirty="0">
                <a:latin typeface="+mj-lt"/>
              </a:rPr>
              <a:t> pastor Rick Warren is </a:t>
            </a:r>
            <a:r>
              <a:rPr lang="nb-NO" sz="2200" dirty="0" err="1">
                <a:latin typeface="+mj-lt"/>
              </a:rPr>
              <a:t>the</a:t>
            </a:r>
            <a:r>
              <a:rPr lang="nb-NO" sz="2200" dirty="0">
                <a:latin typeface="+mj-lt"/>
              </a:rPr>
              <a:t> </a:t>
            </a:r>
            <a:br>
              <a:rPr lang="nb-NO" sz="2200" dirty="0">
                <a:latin typeface="+mj-lt"/>
              </a:rPr>
            </a:br>
            <a:r>
              <a:rPr lang="nb-NO" sz="2200" dirty="0" err="1">
                <a:latin typeface="+mj-lt"/>
              </a:rPr>
              <a:t>author</a:t>
            </a:r>
            <a:r>
              <a:rPr lang="nb-NO" sz="2200" dirty="0">
                <a:latin typeface="+mj-lt"/>
              </a:rPr>
              <a:t> </a:t>
            </a:r>
            <a:r>
              <a:rPr lang="nb-NO" sz="2200" dirty="0" err="1">
                <a:latin typeface="+mj-lt"/>
              </a:rPr>
              <a:t>of</a:t>
            </a:r>
            <a:r>
              <a:rPr lang="nb-NO" sz="2200" dirty="0">
                <a:latin typeface="+mj-lt"/>
              </a:rPr>
              <a:t> </a:t>
            </a:r>
            <a:r>
              <a:rPr lang="nb-NO" sz="2200" dirty="0" err="1">
                <a:latin typeface="+mj-lt"/>
              </a:rPr>
              <a:t>the</a:t>
            </a:r>
            <a:r>
              <a:rPr lang="nb-NO" sz="2200" dirty="0">
                <a:latin typeface="+mj-lt"/>
              </a:rPr>
              <a:t> best-seller </a:t>
            </a:r>
            <a:r>
              <a:rPr lang="nb-NO" sz="2200" i="1" dirty="0">
                <a:latin typeface="+mj-lt"/>
              </a:rPr>
              <a:t>The Purpose Driven </a:t>
            </a:r>
            <a:br>
              <a:rPr lang="nb-NO" sz="2200" i="1" dirty="0">
                <a:latin typeface="+mj-lt"/>
              </a:rPr>
            </a:br>
            <a:r>
              <a:rPr lang="nb-NO" sz="2200" i="1" dirty="0">
                <a:latin typeface="+mj-lt"/>
              </a:rPr>
              <a:t>Life. </a:t>
            </a:r>
            <a:r>
              <a:rPr lang="nb-NO" sz="2200" dirty="0">
                <a:latin typeface="+mj-lt"/>
              </a:rPr>
              <a:t>He </a:t>
            </a:r>
            <a:r>
              <a:rPr lang="nb-NO" sz="2200" dirty="0" err="1">
                <a:latin typeface="+mj-lt"/>
              </a:rPr>
              <a:t>says</a:t>
            </a:r>
            <a:r>
              <a:rPr lang="nb-NO" sz="2200" dirty="0">
                <a:latin typeface="+mj-lt"/>
              </a:rPr>
              <a:t>:</a:t>
            </a:r>
          </a:p>
          <a:p>
            <a:pPr algn="ctr"/>
            <a:endParaRPr lang="nb-NO" sz="1050" dirty="0">
              <a:latin typeface="+mj-lt"/>
            </a:endParaRPr>
          </a:p>
          <a:p>
            <a:pPr algn="ctr"/>
            <a:r>
              <a:rPr lang="en-US" sz="2400" b="1" i="1" dirty="0">
                <a:latin typeface="+mj-lt"/>
              </a:rPr>
              <a:t>‘Our culture has accepted two huge lies. </a:t>
            </a:r>
          </a:p>
          <a:p>
            <a:pPr algn="ctr"/>
            <a:br>
              <a:rPr lang="en-US" sz="1050" b="1" i="1" dirty="0">
                <a:latin typeface="+mj-lt"/>
              </a:rPr>
            </a:br>
            <a:r>
              <a:rPr lang="en-US" sz="2400" b="1" i="1" dirty="0">
                <a:latin typeface="+mj-lt"/>
              </a:rPr>
              <a:t>The first lie is this: </a:t>
            </a:r>
            <a:br>
              <a:rPr lang="en-US" sz="2400" b="1" i="1" dirty="0">
                <a:latin typeface="+mj-lt"/>
              </a:rPr>
            </a:br>
            <a:r>
              <a:rPr lang="en-US" sz="2400" b="1" i="1" dirty="0">
                <a:solidFill>
                  <a:srgbClr val="C00000"/>
                </a:solidFill>
                <a:latin typeface="+mj-lt"/>
              </a:rPr>
              <a:t>If you disagree with someone’s lifestyle, </a:t>
            </a:r>
          </a:p>
          <a:p>
            <a:pPr algn="ctr"/>
            <a:r>
              <a:rPr lang="en-US" sz="2400" b="1" i="1" dirty="0">
                <a:solidFill>
                  <a:srgbClr val="C00000"/>
                </a:solidFill>
                <a:latin typeface="+mj-lt"/>
              </a:rPr>
              <a:t>it’s because you fear or hate them. </a:t>
            </a:r>
          </a:p>
          <a:p>
            <a:pPr algn="ctr"/>
            <a:endParaRPr lang="en-US" sz="1050" b="1" i="1" dirty="0">
              <a:latin typeface="+mj-lt"/>
            </a:endParaRPr>
          </a:p>
          <a:p>
            <a:pPr algn="ctr"/>
            <a:r>
              <a:rPr lang="en-US" sz="2400" b="1" i="1" dirty="0">
                <a:latin typeface="+mj-lt"/>
              </a:rPr>
              <a:t>The second lie is this:</a:t>
            </a:r>
          </a:p>
          <a:p>
            <a:pPr algn="ctr"/>
            <a:r>
              <a:rPr lang="en-US" sz="2400" b="1" i="1" dirty="0">
                <a:solidFill>
                  <a:srgbClr val="C00000"/>
                </a:solidFill>
                <a:latin typeface="+mj-lt"/>
              </a:rPr>
              <a:t>To love someone means that you agree with </a:t>
            </a:r>
            <a:br>
              <a:rPr lang="en-US" sz="2400" b="1" i="1" dirty="0">
                <a:solidFill>
                  <a:srgbClr val="C00000"/>
                </a:solidFill>
                <a:latin typeface="+mj-lt"/>
              </a:rPr>
            </a:br>
            <a:r>
              <a:rPr lang="en-US" sz="2400" b="1" i="1" dirty="0">
                <a:solidFill>
                  <a:srgbClr val="C00000"/>
                </a:solidFill>
                <a:latin typeface="+mj-lt"/>
              </a:rPr>
              <a:t>everything they believe or do. </a:t>
            </a:r>
            <a:br>
              <a:rPr lang="en-US" sz="2400" b="1" i="1" dirty="0">
                <a:solidFill>
                  <a:srgbClr val="C00000"/>
                </a:solidFill>
                <a:latin typeface="+mj-lt"/>
              </a:rPr>
            </a:br>
            <a:endParaRPr lang="en-US" sz="1400" b="1" i="1" dirty="0">
              <a:solidFill>
                <a:srgbClr val="C00000"/>
              </a:solidFill>
              <a:latin typeface="+mj-lt"/>
            </a:endParaRPr>
          </a:p>
          <a:p>
            <a:pPr algn="ctr"/>
            <a:r>
              <a:rPr lang="en-US" sz="2400" b="1" i="1" dirty="0">
                <a:latin typeface="+mj-lt"/>
              </a:rPr>
              <a:t>Both are nonsense. </a:t>
            </a:r>
          </a:p>
          <a:p>
            <a:pPr algn="ctr"/>
            <a:r>
              <a:rPr lang="en-US" sz="2400" b="1" i="1" dirty="0">
                <a:latin typeface="+mj-lt"/>
              </a:rPr>
              <a:t>You don’t have to compromise your convictions </a:t>
            </a:r>
            <a:br>
              <a:rPr lang="en-US" sz="2400" b="1" i="1" dirty="0">
                <a:latin typeface="+mj-lt"/>
              </a:rPr>
            </a:br>
            <a:r>
              <a:rPr lang="en-US" sz="2400" b="1" i="1" dirty="0">
                <a:latin typeface="+mj-lt"/>
              </a:rPr>
              <a:t>to be compassionate.’</a:t>
            </a:r>
            <a:endParaRPr lang="nb-NO" sz="2400" b="1" i="1" dirty="0">
              <a:latin typeface="+mj-lt"/>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707" y="243662"/>
            <a:ext cx="2616805" cy="1961202"/>
          </a:xfrm>
          <a:prstGeom prst="rect">
            <a:avLst/>
          </a:prstGeom>
        </p:spPr>
      </p:pic>
    </p:spTree>
    <p:extLst>
      <p:ext uri="{BB962C8B-B14F-4D97-AF65-F5344CB8AC3E}">
        <p14:creationId xmlns:p14="http://schemas.microsoft.com/office/powerpoint/2010/main" val="15969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2051720" y="122328"/>
            <a:ext cx="6894511" cy="1002416"/>
          </a:xfrm>
          <a:ln>
            <a:miter lim="800000"/>
            <a:headEnd/>
            <a:tailEnd/>
          </a:ln>
        </p:spPr>
        <p:txBody>
          <a:bodyPr>
            <a:noAutofit/>
          </a:bodyPr>
          <a:lstStyle/>
          <a:p>
            <a:pPr algn="l" eaLnBrk="1" fontAlgn="auto" hangingPunct="1">
              <a:spcAft>
                <a:spcPts val="0"/>
              </a:spcAft>
              <a:defRPr/>
            </a:pPr>
            <a:r>
              <a:rPr lang="nb-NO" sz="3600" dirty="0">
                <a:solidFill>
                  <a:srgbClr val="7030A0"/>
                </a:solidFill>
                <a:effectLst/>
                <a:latin typeface="Arial Black" panose="020B0A04020102020204" pitchFamily="34" charset="0"/>
              </a:rPr>
              <a:t>Four </a:t>
            </a:r>
            <a:r>
              <a:rPr lang="nb-NO" sz="3600" dirty="0" err="1">
                <a:solidFill>
                  <a:srgbClr val="7030A0"/>
                </a:solidFill>
                <a:effectLst/>
                <a:latin typeface="Arial Black" panose="020B0A04020102020204" pitchFamily="34" charset="0"/>
              </a:rPr>
              <a:t>pillars</a:t>
            </a:r>
            <a:r>
              <a:rPr lang="nb-NO" sz="3600" dirty="0">
                <a:solidFill>
                  <a:srgbClr val="7030A0"/>
                </a:solidFill>
                <a:effectLst/>
                <a:latin typeface="Arial Black" panose="020B0A04020102020204" pitchFamily="34" charset="0"/>
              </a:rPr>
              <a:t> </a:t>
            </a:r>
            <a:r>
              <a:rPr lang="nb-NO" sz="2400" dirty="0">
                <a:solidFill>
                  <a:srgbClr val="7030A0"/>
                </a:solidFill>
                <a:effectLst/>
                <a:latin typeface="Arial Black" panose="020B0A04020102020204" pitchFamily="34" charset="0"/>
              </a:rPr>
              <a:t>in </a:t>
            </a:r>
            <a:r>
              <a:rPr lang="nb-NO" sz="2400" dirty="0" err="1">
                <a:solidFill>
                  <a:srgbClr val="7030A0"/>
                </a:solidFill>
                <a:effectLst/>
                <a:latin typeface="Arial Black" panose="020B0A04020102020204" pitchFamily="34" charset="0"/>
              </a:rPr>
              <a:t>the</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biblical</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theology</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of</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the</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family</a:t>
            </a:r>
            <a:endParaRPr lang="nb-NO" sz="3600" dirty="0">
              <a:solidFill>
                <a:srgbClr val="7030A0"/>
              </a:solidFill>
              <a:effectLst/>
              <a:latin typeface="Arial Black" panose="020B0A04020102020204" pitchFamily="34" charset="0"/>
            </a:endParaRPr>
          </a:p>
        </p:txBody>
      </p:sp>
      <p:sp>
        <p:nvSpPr>
          <p:cNvPr id="14338" name="Plassholder for tekst 2"/>
          <p:cNvSpPr>
            <a:spLocks noGrp="1"/>
          </p:cNvSpPr>
          <p:nvPr>
            <p:ph type="body" idx="1"/>
          </p:nvPr>
        </p:nvSpPr>
        <p:spPr>
          <a:xfrm>
            <a:off x="-36512" y="1094780"/>
            <a:ext cx="9144000" cy="3774380"/>
          </a:xfrm>
        </p:spPr>
        <p:txBody>
          <a:bodyPr>
            <a:normAutofit fontScale="92500" lnSpcReduction="10000"/>
          </a:bodyPr>
          <a:lstStyle/>
          <a:p>
            <a:pPr algn="ctr" eaLnBrk="1" hangingPunct="1"/>
            <a:r>
              <a:rPr lang="nb-NO" altLang="nb-NO" sz="2400" b="1" dirty="0">
                <a:solidFill>
                  <a:srgbClr val="C00000"/>
                </a:solidFill>
                <a:latin typeface="Arial" panose="020B0604020202020204" pitchFamily="34" charset="0"/>
                <a:cs typeface="Arial" panose="020B0604020202020204" pitchFamily="34" charset="0"/>
              </a:rPr>
              <a:t>1. MARRIAGE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Marriage</a:t>
            </a:r>
            <a:r>
              <a:rPr lang="nb-NO" altLang="nb-NO" sz="2200" dirty="0">
                <a:solidFill>
                  <a:schemeClr val="tx1"/>
                </a:solidFill>
                <a:latin typeface="Arial" panose="020B0604020202020204" pitchFamily="34" charset="0"/>
                <a:cs typeface="Arial" panose="020B0604020202020204" pitchFamily="34" charset="0"/>
              </a:rPr>
              <a:t> is </a:t>
            </a:r>
            <a:r>
              <a:rPr lang="nb-NO" altLang="nb-NO" sz="2200" dirty="0" err="1">
                <a:solidFill>
                  <a:schemeClr val="tx1"/>
                </a:solidFill>
                <a:latin typeface="Arial" panose="020B0604020202020204" pitchFamily="34" charset="0"/>
                <a:cs typeface="Arial" panose="020B0604020202020204" pitchFamily="34" charset="0"/>
              </a:rPr>
              <a:t>God’s</a:t>
            </a:r>
            <a:r>
              <a:rPr lang="nb-NO" altLang="nb-NO" sz="2200" dirty="0">
                <a:solidFill>
                  <a:schemeClr val="tx1"/>
                </a:solidFill>
                <a:latin typeface="Arial" panose="020B0604020202020204" pitchFamily="34" charset="0"/>
                <a:cs typeface="Arial" panose="020B0604020202020204" pitchFamily="34" charset="0"/>
              </a:rPr>
              <a:t> design for man and </a:t>
            </a:r>
            <a:r>
              <a:rPr lang="nb-NO" altLang="nb-NO" sz="2200" dirty="0" err="1">
                <a:solidFill>
                  <a:schemeClr val="tx1"/>
                </a:solidFill>
                <a:latin typeface="Arial" panose="020B0604020202020204" pitchFamily="34" charset="0"/>
                <a:cs typeface="Arial" panose="020B0604020202020204" pitchFamily="34" charset="0"/>
              </a:rPr>
              <a:t>woman</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instituted</a:t>
            </a:r>
            <a:r>
              <a:rPr lang="nb-NO" altLang="nb-NO" sz="2200" dirty="0">
                <a:solidFill>
                  <a:schemeClr val="tx1"/>
                </a:solidFill>
                <a:latin typeface="Arial" panose="020B0604020202020204" pitchFamily="34" charset="0"/>
                <a:cs typeface="Arial" panose="020B0604020202020204" pitchFamily="34" charset="0"/>
              </a:rPr>
              <a:t> by God </a:t>
            </a:r>
            <a:r>
              <a:rPr lang="nb-NO" altLang="nb-NO" sz="2200" dirty="0" err="1">
                <a:solidFill>
                  <a:schemeClr val="tx1"/>
                </a:solidFill>
                <a:latin typeface="Arial" panose="020B0604020202020204" pitchFamily="34" charset="0"/>
                <a:cs typeface="Arial" panose="020B0604020202020204" pitchFamily="34" charset="0"/>
              </a:rPr>
              <a:t>Himself</a:t>
            </a:r>
            <a:r>
              <a:rPr lang="nb-NO" altLang="nb-NO" sz="2200" dirty="0">
                <a:solidFill>
                  <a:schemeClr val="tx1"/>
                </a:solidFill>
                <a:latin typeface="Arial" panose="020B0604020202020204" pitchFamily="34" charset="0"/>
                <a:cs typeface="Arial" panose="020B0604020202020204" pitchFamily="34" charset="0"/>
              </a:rPr>
              <a:t>. It is not a human </a:t>
            </a:r>
            <a:r>
              <a:rPr lang="nb-NO" altLang="nb-NO" sz="2200" dirty="0" err="1">
                <a:solidFill>
                  <a:schemeClr val="tx1"/>
                </a:solidFill>
                <a:latin typeface="Arial" panose="020B0604020202020204" pitchFamily="34" charset="0"/>
                <a:cs typeface="Arial" panose="020B0604020202020204" pitchFamily="34" charset="0"/>
              </a:rPr>
              <a:t>invention</a:t>
            </a:r>
            <a:r>
              <a:rPr lang="nb-NO" altLang="nb-NO" sz="2200" dirty="0">
                <a:solidFill>
                  <a:schemeClr val="tx1"/>
                </a:solidFill>
                <a:latin typeface="Arial" panose="020B0604020202020204" pitchFamily="34" charset="0"/>
                <a:cs typeface="Arial" panose="020B0604020202020204" pitchFamily="34" charset="0"/>
              </a:rPr>
              <a:t> or a </a:t>
            </a:r>
            <a:r>
              <a:rPr lang="nb-NO" altLang="nb-NO" sz="2200" dirty="0" err="1">
                <a:solidFill>
                  <a:schemeClr val="tx1"/>
                </a:solidFill>
                <a:latin typeface="Arial" panose="020B0604020202020204" pitchFamily="34" charset="0"/>
                <a:cs typeface="Arial" panose="020B0604020202020204" pitchFamily="34" charset="0"/>
              </a:rPr>
              <a:t>social</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construct</a:t>
            </a:r>
            <a:r>
              <a:rPr lang="nb-NO" altLang="nb-NO" sz="2200" dirty="0">
                <a:solidFill>
                  <a:schemeClr val="tx1"/>
                </a:solidFill>
                <a:latin typeface="Arial" panose="020B0604020202020204" pitchFamily="34" charset="0"/>
                <a:cs typeface="Arial" panose="020B0604020202020204" pitchFamily="34" charset="0"/>
              </a:rPr>
              <a:t>. </a:t>
            </a:r>
            <a:br>
              <a:rPr lang="nb-NO" altLang="nb-NO" sz="2200" dirty="0">
                <a:solidFill>
                  <a:schemeClr val="tx1"/>
                </a:solidFill>
                <a:latin typeface="Arial" panose="020B0604020202020204" pitchFamily="34" charset="0"/>
                <a:cs typeface="Arial" panose="020B0604020202020204" pitchFamily="34" charset="0"/>
              </a:rPr>
            </a:br>
            <a:endParaRPr lang="nb-NO" altLang="nb-NO" sz="900" dirty="0">
              <a:solidFill>
                <a:schemeClr val="tx1"/>
              </a:solidFill>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2. The MOTHER-FATHER-CHILD </a:t>
            </a:r>
            <a:r>
              <a:rPr lang="nb-NO" altLang="nb-NO" sz="2400" b="1" dirty="0" err="1">
                <a:solidFill>
                  <a:srgbClr val="C00000"/>
                </a:solidFill>
                <a:latin typeface="Arial" panose="020B0604020202020204" pitchFamily="34" charset="0"/>
                <a:cs typeface="Arial" panose="020B0604020202020204" pitchFamily="34" charset="0"/>
              </a:rPr>
              <a:t>relationship</a:t>
            </a:r>
            <a:br>
              <a:rPr lang="nb-NO" altLang="nb-NO" dirty="0">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The </a:t>
            </a:r>
            <a:r>
              <a:rPr lang="nb-NO" altLang="nb-NO" sz="2200" dirty="0" err="1">
                <a:solidFill>
                  <a:schemeClr val="tx1"/>
                </a:solidFill>
                <a:latin typeface="Arial" panose="020B0604020202020204" pitchFamily="34" charset="0"/>
                <a:cs typeface="Arial" panose="020B0604020202020204" pitchFamily="34" charset="0"/>
              </a:rPr>
              <a:t>mother-father-child</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relationship</a:t>
            </a:r>
            <a:r>
              <a:rPr lang="nb-NO" altLang="nb-NO" sz="2200" dirty="0">
                <a:solidFill>
                  <a:schemeClr val="tx1"/>
                </a:solidFill>
                <a:latin typeface="Arial" panose="020B0604020202020204" pitchFamily="34" charset="0"/>
                <a:cs typeface="Arial" panose="020B0604020202020204" pitchFamily="34" charset="0"/>
              </a:rPr>
              <a:t> is </a:t>
            </a:r>
            <a:r>
              <a:rPr lang="nb-NO" altLang="nb-NO" sz="2200" dirty="0" err="1">
                <a:solidFill>
                  <a:schemeClr val="tx1"/>
                </a:solidFill>
                <a:latin typeface="Arial" panose="020B0604020202020204" pitchFamily="34" charset="0"/>
                <a:cs typeface="Arial" panose="020B0604020202020204" pitchFamily="34" charset="0"/>
              </a:rPr>
              <a:t>unique</a:t>
            </a:r>
            <a:r>
              <a:rPr lang="nb-NO" altLang="nb-NO" sz="2200" dirty="0">
                <a:solidFill>
                  <a:schemeClr val="tx1"/>
                </a:solidFill>
                <a:latin typeface="Arial" panose="020B0604020202020204" pitchFamily="34" charset="0"/>
                <a:cs typeface="Arial" panose="020B0604020202020204" pitchFamily="34" charset="0"/>
              </a:rPr>
              <a:t>.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It is </a:t>
            </a:r>
            <a:r>
              <a:rPr lang="nb-NO" altLang="nb-NO" sz="2200" dirty="0" err="1">
                <a:solidFill>
                  <a:schemeClr val="tx1"/>
                </a:solidFill>
                <a:latin typeface="Arial" panose="020B0604020202020204" pitchFamily="34" charset="0"/>
                <a:cs typeface="Arial" panose="020B0604020202020204" pitchFamily="34" charset="0"/>
              </a:rPr>
              <a:t>essentially</a:t>
            </a:r>
            <a:r>
              <a:rPr lang="nb-NO" altLang="nb-NO" sz="2200" dirty="0">
                <a:solidFill>
                  <a:schemeClr val="tx1"/>
                </a:solidFill>
                <a:latin typeface="Arial" panose="020B0604020202020204" pitchFamily="34" charset="0"/>
                <a:cs typeface="Arial" panose="020B0604020202020204" pitchFamily="34" charset="0"/>
              </a:rPr>
              <a:t> different from all </a:t>
            </a:r>
            <a:r>
              <a:rPr lang="nb-NO" altLang="nb-NO" sz="2200" dirty="0" err="1">
                <a:solidFill>
                  <a:schemeClr val="tx1"/>
                </a:solidFill>
                <a:latin typeface="Arial" panose="020B0604020202020204" pitchFamily="34" charset="0"/>
                <a:cs typeface="Arial" panose="020B0604020202020204" pitchFamily="34" charset="0"/>
              </a:rPr>
              <a:t>other</a:t>
            </a:r>
            <a:r>
              <a:rPr lang="nb-NO" altLang="nb-NO" sz="2200" dirty="0">
                <a:solidFill>
                  <a:schemeClr val="tx1"/>
                </a:solidFill>
                <a:latin typeface="Arial" panose="020B0604020202020204" pitchFamily="34" charset="0"/>
                <a:cs typeface="Arial" panose="020B0604020202020204" pitchFamily="34" charset="0"/>
              </a:rPr>
              <a:t> relationships. </a:t>
            </a:r>
            <a:br>
              <a:rPr lang="nb-NO" altLang="nb-NO" sz="2200" dirty="0">
                <a:latin typeface="Arial" panose="020B0604020202020204" pitchFamily="34" charset="0"/>
                <a:cs typeface="Arial" panose="020B0604020202020204" pitchFamily="34" charset="0"/>
              </a:rPr>
            </a:br>
            <a:endParaRPr lang="nb-NO" altLang="nb-NO" sz="900" dirty="0">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3. THE CHILD’S PERSPECTIVE</a:t>
            </a:r>
            <a:br>
              <a:rPr lang="nb-NO" altLang="nb-NO" sz="2400" b="1" dirty="0">
                <a:solidFill>
                  <a:srgbClr val="C00000"/>
                </a:solidFill>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Children</a:t>
            </a:r>
            <a:r>
              <a:rPr lang="nb-NO" altLang="nb-NO" sz="2200" dirty="0">
                <a:solidFill>
                  <a:schemeClr val="tx1"/>
                </a:solidFill>
                <a:latin typeface="Arial" panose="020B0604020202020204" pitchFamily="34" charset="0"/>
                <a:cs typeface="Arial" panose="020B0604020202020204" pitchFamily="34" charset="0"/>
              </a:rPr>
              <a:t> have a God-given right to </a:t>
            </a:r>
            <a:r>
              <a:rPr lang="nb-NO" altLang="nb-NO" sz="2200" dirty="0" err="1">
                <a:solidFill>
                  <a:schemeClr val="tx1"/>
                </a:solidFill>
                <a:latin typeface="Arial" panose="020B0604020202020204" pitchFamily="34" charset="0"/>
                <a:cs typeface="Arial" panose="020B0604020202020204" pitchFamily="34" charset="0"/>
              </a:rPr>
              <a:t>their</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own</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mother</a:t>
            </a:r>
            <a:r>
              <a:rPr lang="nb-NO" altLang="nb-NO" sz="2200" dirty="0">
                <a:solidFill>
                  <a:schemeClr val="tx1"/>
                </a:solidFill>
                <a:latin typeface="Arial" panose="020B0604020202020204" pitchFamily="34" charset="0"/>
                <a:cs typeface="Arial" panose="020B0604020202020204" pitchFamily="34" charset="0"/>
              </a:rPr>
              <a:t> and </a:t>
            </a:r>
            <a:r>
              <a:rPr lang="nb-NO" altLang="nb-NO" sz="2200" dirty="0" err="1">
                <a:solidFill>
                  <a:schemeClr val="tx1"/>
                </a:solidFill>
                <a:latin typeface="Arial" panose="020B0604020202020204" pitchFamily="34" charset="0"/>
                <a:cs typeface="Arial" panose="020B0604020202020204" pitchFamily="34" charset="0"/>
              </a:rPr>
              <a:t>father</a:t>
            </a:r>
            <a:r>
              <a:rPr lang="nb-NO" altLang="nb-NO" sz="2200" dirty="0">
                <a:solidFill>
                  <a:schemeClr val="tx1"/>
                </a:solidFill>
                <a:latin typeface="Arial" panose="020B0604020202020204" pitchFamily="34" charset="0"/>
                <a:cs typeface="Arial" panose="020B0604020202020204" pitchFamily="34" charset="0"/>
              </a:rPr>
              <a:t>.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Nobody</a:t>
            </a:r>
            <a:r>
              <a:rPr lang="nb-NO" altLang="nb-NO" sz="2200" dirty="0">
                <a:solidFill>
                  <a:schemeClr val="tx1"/>
                </a:solidFill>
                <a:latin typeface="Arial" panose="020B0604020202020204" pitchFamily="34" charset="0"/>
                <a:cs typeface="Arial" panose="020B0604020202020204" pitchFamily="34" charset="0"/>
              </a:rPr>
              <a:t> has </a:t>
            </a:r>
            <a:r>
              <a:rPr lang="nb-NO" altLang="nb-NO" sz="2200" dirty="0" err="1">
                <a:solidFill>
                  <a:schemeClr val="tx1"/>
                </a:solidFill>
                <a:latin typeface="Arial" panose="020B0604020202020204" pitchFamily="34" charset="0"/>
                <a:cs typeface="Arial" panose="020B0604020202020204" pitchFamily="34" charset="0"/>
              </a:rPr>
              <a:t>the</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authority</a:t>
            </a:r>
            <a:r>
              <a:rPr lang="nb-NO" altLang="nb-NO" sz="2200" dirty="0">
                <a:solidFill>
                  <a:schemeClr val="tx1"/>
                </a:solidFill>
                <a:latin typeface="Arial" panose="020B0604020202020204" pitchFamily="34" charset="0"/>
                <a:cs typeface="Arial" panose="020B0604020202020204" pitchFamily="34" charset="0"/>
              </a:rPr>
              <a:t> to </a:t>
            </a:r>
            <a:r>
              <a:rPr lang="nb-NO" altLang="nb-NO" sz="2200" dirty="0" err="1">
                <a:solidFill>
                  <a:schemeClr val="tx1"/>
                </a:solidFill>
                <a:latin typeface="Arial" panose="020B0604020202020204" pitchFamily="34" charset="0"/>
                <a:cs typeface="Arial" panose="020B0604020202020204" pitchFamily="34" charset="0"/>
              </a:rPr>
              <a:t>rob</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them</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of</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this</a:t>
            </a:r>
            <a:r>
              <a:rPr lang="nb-NO" altLang="nb-NO" sz="2200" dirty="0">
                <a:solidFill>
                  <a:schemeClr val="tx1"/>
                </a:solidFill>
                <a:latin typeface="Arial" panose="020B0604020202020204" pitchFamily="34" charset="0"/>
                <a:cs typeface="Arial" panose="020B0604020202020204" pitchFamily="34" charset="0"/>
              </a:rPr>
              <a:t> right.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Neither</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mother</a:t>
            </a:r>
            <a:r>
              <a:rPr lang="nb-NO" altLang="nb-NO" sz="2200" dirty="0">
                <a:solidFill>
                  <a:schemeClr val="tx1"/>
                </a:solidFill>
                <a:latin typeface="Arial" panose="020B0604020202020204" pitchFamily="34" charset="0"/>
                <a:cs typeface="Arial" panose="020B0604020202020204" pitchFamily="34" charset="0"/>
              </a:rPr>
              <a:t> nor </a:t>
            </a:r>
            <a:r>
              <a:rPr lang="nb-NO" altLang="nb-NO" sz="2200" dirty="0" err="1">
                <a:solidFill>
                  <a:schemeClr val="tx1"/>
                </a:solidFill>
                <a:latin typeface="Arial" panose="020B0604020202020204" pitchFamily="34" charset="0"/>
                <a:cs typeface="Arial" panose="020B0604020202020204" pitchFamily="34" charset="0"/>
              </a:rPr>
              <a:t>father</a:t>
            </a:r>
            <a:r>
              <a:rPr lang="nb-NO" altLang="nb-NO" sz="2200" dirty="0">
                <a:solidFill>
                  <a:schemeClr val="tx1"/>
                </a:solidFill>
                <a:latin typeface="Arial" panose="020B0604020202020204" pitchFamily="34" charset="0"/>
                <a:cs typeface="Arial" panose="020B0604020202020204" pitchFamily="34" charset="0"/>
              </a:rPr>
              <a:t> is irrelevant or </a:t>
            </a:r>
            <a:r>
              <a:rPr lang="nb-NO" altLang="nb-NO" sz="2200" dirty="0" err="1">
                <a:solidFill>
                  <a:schemeClr val="tx1"/>
                </a:solidFill>
                <a:latin typeface="Arial" panose="020B0604020202020204" pitchFamily="34" charset="0"/>
                <a:cs typeface="Arial" panose="020B0604020202020204" pitchFamily="34" charset="0"/>
              </a:rPr>
              <a:t>superfluous</a:t>
            </a:r>
            <a:r>
              <a:rPr lang="nb-NO" altLang="nb-NO" sz="2200" dirty="0">
                <a:solidFill>
                  <a:schemeClr val="tx1"/>
                </a:solidFill>
                <a:latin typeface="Arial" panose="020B0604020202020204" pitchFamily="34" charset="0"/>
                <a:cs typeface="Arial" panose="020B0604020202020204" pitchFamily="34" charset="0"/>
              </a:rPr>
              <a:t>.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Children</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are</a:t>
            </a:r>
            <a:r>
              <a:rPr lang="nb-NO" altLang="nb-NO" sz="2200" dirty="0">
                <a:solidFill>
                  <a:schemeClr val="tx1"/>
                </a:solidFill>
                <a:latin typeface="Arial" panose="020B0604020202020204" pitchFamily="34" charset="0"/>
                <a:cs typeface="Arial" panose="020B0604020202020204" pitchFamily="34" charset="0"/>
              </a:rPr>
              <a:t> a gift, not a ‘right’ or a </a:t>
            </a:r>
            <a:r>
              <a:rPr lang="nb-NO" altLang="nb-NO" sz="2200" dirty="0" err="1">
                <a:solidFill>
                  <a:schemeClr val="tx1"/>
                </a:solidFill>
                <a:latin typeface="Arial" panose="020B0604020202020204" pitchFamily="34" charset="0"/>
                <a:cs typeface="Arial" panose="020B0604020202020204" pitchFamily="34" charset="0"/>
              </a:rPr>
              <a:t>commodity</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on</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the</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fertility</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market</a:t>
            </a:r>
            <a:r>
              <a:rPr lang="nb-NO" altLang="nb-NO" sz="2200" dirty="0">
                <a:solidFill>
                  <a:schemeClr val="tx1"/>
                </a:solidFill>
                <a:latin typeface="Arial" panose="020B0604020202020204" pitchFamily="34" charset="0"/>
                <a:cs typeface="Arial" panose="020B0604020202020204" pitchFamily="34" charset="0"/>
              </a:rPr>
              <a:t>.</a:t>
            </a:r>
            <a:endParaRPr lang="nb-NO" altLang="nb-NO" sz="2200" b="1" i="1" dirty="0">
              <a:solidFill>
                <a:schemeClr val="tx1"/>
              </a:solidFill>
              <a:latin typeface="Arial" panose="020B0604020202020204" pitchFamily="34" charset="0"/>
              <a:cs typeface="Arial" panose="020B0604020202020204" pitchFamily="34" charset="0"/>
            </a:endParaRPr>
          </a:p>
        </p:txBody>
      </p:sp>
      <p:pic>
        <p:nvPicPr>
          <p:cNvPr id="1028" name="Picture 4" descr="http://cdn.sheknows.com/articles/2010/05/family-playing-ball-outs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1"/>
            <a:ext cx="2016224" cy="1340790"/>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5725807F-AA65-4742-9EE0-600BDAAE617F}"/>
              </a:ext>
            </a:extLst>
          </p:cNvPr>
          <p:cNvSpPr txBox="1"/>
          <p:nvPr/>
        </p:nvSpPr>
        <p:spPr>
          <a:xfrm>
            <a:off x="224007" y="4935359"/>
            <a:ext cx="8748463" cy="1661993"/>
          </a:xfrm>
          <a:prstGeom prst="rect">
            <a:avLst/>
          </a:prstGeom>
          <a:noFill/>
        </p:spPr>
        <p:txBody>
          <a:bodyPr wrap="square">
            <a:spAutoFit/>
          </a:bodyPr>
          <a:lstStyle/>
          <a:p>
            <a:pPr algn="ctr" eaLnBrk="1" hangingPunct="1"/>
            <a:r>
              <a:rPr lang="nb-NO" altLang="nb-NO" sz="2200" b="1" dirty="0">
                <a:solidFill>
                  <a:srgbClr val="C00000"/>
                </a:solidFill>
                <a:latin typeface="Arial" panose="020B0604020202020204" pitchFamily="34" charset="0"/>
                <a:cs typeface="Arial" panose="020B0604020202020204" pitchFamily="34" charset="0"/>
              </a:rPr>
              <a:t>4. TWO BIOLOGICAL SEXES</a:t>
            </a:r>
            <a:br>
              <a:rPr lang="nb-NO" altLang="nb-NO" dirty="0">
                <a:latin typeface="Arial" panose="020B0604020202020204" pitchFamily="34" charset="0"/>
                <a:cs typeface="Arial" panose="020B0604020202020204" pitchFamily="34" charset="0"/>
              </a:rPr>
            </a:br>
            <a:r>
              <a:rPr lang="nb-NO" altLang="nb-NO" sz="2000" dirty="0" err="1">
                <a:latin typeface="Arial" panose="020B0604020202020204" pitchFamily="34" charset="0"/>
                <a:cs typeface="Arial" panose="020B0604020202020204" pitchFamily="34" charset="0"/>
              </a:rPr>
              <a:t>There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are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only</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two</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biological</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genders</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because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there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are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only</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two</a:t>
            </a:r>
            <a:r>
              <a:rPr lang="nb-NO" altLang="nb-NO" sz="2000" dirty="0">
                <a:latin typeface="Arial" panose="020B0604020202020204" pitchFamily="34" charset="0"/>
                <a:cs typeface="Arial" panose="020B0604020202020204" pitchFamily="34" charset="0"/>
              </a:rPr>
              <a:t> types </a:t>
            </a:r>
            <a:r>
              <a:rPr lang="nb-NO" altLang="nb-NO" sz="2000" dirty="0" err="1">
                <a:latin typeface="Arial" panose="020B0604020202020204" pitchFamily="34" charset="0"/>
                <a:cs typeface="Arial" panose="020B0604020202020204" pitchFamily="34" charset="0"/>
              </a:rPr>
              <a:t>of</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reproductive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cells</a:t>
            </a:r>
            <a:r>
              <a:rPr lang="nb-NO" altLang="nb-NO" sz="2000" dirty="0">
                <a:solidFill>
                  <a:schemeClr val="tx1"/>
                </a:solidFill>
                <a:latin typeface="Arial" panose="020B0604020202020204" pitchFamily="34" charset="0"/>
                <a:cs typeface="Arial" panose="020B0604020202020204" pitchFamily="34" charset="0"/>
              </a:rPr>
              <a:t>: male and </a:t>
            </a:r>
            <a:r>
              <a:rPr lang="nb-NO" altLang="nb-NO" sz="2000" dirty="0" err="1">
                <a:solidFill>
                  <a:schemeClr val="tx1"/>
                </a:solidFill>
                <a:latin typeface="Arial" panose="020B0604020202020204" pitchFamily="34" charset="0"/>
                <a:cs typeface="Arial" panose="020B0604020202020204" pitchFamily="34" charset="0"/>
              </a:rPr>
              <a:t>female</a:t>
            </a:r>
            <a:r>
              <a:rPr lang="nb-NO" altLang="nb-NO" sz="2000" dirty="0">
                <a:solidFill>
                  <a:schemeClr val="tx1"/>
                </a:solidFill>
                <a:latin typeface="Arial" panose="020B0604020202020204" pitchFamily="34" charset="0"/>
                <a:cs typeface="Arial" panose="020B0604020202020204" pitchFamily="34" charset="0"/>
              </a:rPr>
              <a:t>. It is not </a:t>
            </a:r>
            <a:r>
              <a:rPr lang="nb-NO" altLang="nb-NO" sz="2000" dirty="0" err="1">
                <a:solidFill>
                  <a:schemeClr val="tx1"/>
                </a:solidFill>
                <a:latin typeface="Arial" panose="020B0604020202020204" pitchFamily="34" charset="0"/>
                <a:cs typeface="Arial" panose="020B0604020202020204" pitchFamily="34" charset="0"/>
              </a:rPr>
              <a:t>possible</a:t>
            </a:r>
            <a:r>
              <a:rPr lang="nb-NO" altLang="nb-NO" sz="2000" dirty="0">
                <a:solidFill>
                  <a:schemeClr val="tx1"/>
                </a:solidFill>
                <a:latin typeface="Arial" panose="020B0604020202020204" pitchFamily="34" charset="0"/>
                <a:cs typeface="Arial" panose="020B0604020202020204" pitchFamily="34" charset="0"/>
              </a:rPr>
              <a:t> to </a:t>
            </a:r>
            <a:r>
              <a:rPr lang="nb-NO" altLang="nb-NO" sz="2000" dirty="0" err="1">
                <a:latin typeface="Arial" panose="020B0604020202020204" pitchFamily="34" charset="0"/>
                <a:cs typeface="Arial" panose="020B0604020202020204" pitchFamily="34" charset="0"/>
              </a:rPr>
              <a:t>p</a:t>
            </a:r>
            <a:r>
              <a:rPr lang="nb-NO" altLang="nb-NO" sz="2000" dirty="0" err="1">
                <a:solidFill>
                  <a:schemeClr val="tx1"/>
                </a:solidFill>
                <a:latin typeface="Arial" panose="020B0604020202020204" pitchFamily="34" charset="0"/>
                <a:cs typeface="Arial" panose="020B0604020202020204" pitchFamily="34" charset="0"/>
              </a:rPr>
              <a:t>rocreate</a:t>
            </a:r>
            <a:r>
              <a:rPr lang="nb-NO" altLang="nb-NO" sz="2000" dirty="0">
                <a:solidFill>
                  <a:schemeClr val="tx1"/>
                </a:solidFill>
                <a:latin typeface="Arial" panose="020B0604020202020204" pitchFamily="34" charset="0"/>
                <a:cs typeface="Arial" panose="020B0604020202020204" pitchFamily="34" charset="0"/>
              </a:rPr>
              <a:t> in </a:t>
            </a:r>
            <a:r>
              <a:rPr lang="nb-NO" altLang="nb-NO" sz="2000" dirty="0" err="1">
                <a:solidFill>
                  <a:schemeClr val="tx1"/>
                </a:solidFill>
                <a:latin typeface="Arial" panose="020B0604020202020204" pitchFamily="34" charset="0"/>
                <a:cs typeface="Arial" panose="020B0604020202020204" pitchFamily="34" charset="0"/>
              </a:rPr>
              <a:t>any</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other</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way</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There</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are</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dozens</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of</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subjective</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gender</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identities</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based</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on</a:t>
            </a:r>
            <a:r>
              <a:rPr lang="nb-NO" altLang="nb-NO" sz="2000" dirty="0">
                <a:latin typeface="Arial" panose="020B0604020202020204" pitchFamily="34" charset="0"/>
                <a:cs typeface="Arial" panose="020B0604020202020204" pitchFamily="34" charset="0"/>
              </a:rPr>
              <a:t> feelings and </a:t>
            </a:r>
            <a:r>
              <a:rPr lang="nb-NO" altLang="nb-NO" sz="2000" dirty="0" err="1">
                <a:latin typeface="Arial" panose="020B0604020202020204" pitchFamily="34" charset="0"/>
                <a:cs typeface="Arial" panose="020B0604020202020204" pitchFamily="34" charset="0"/>
              </a:rPr>
              <a:t>preferences</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but</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these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are</a:t>
            </a:r>
            <a:r>
              <a:rPr lang="nb-NO" altLang="nb-NO" sz="2000" dirty="0">
                <a:latin typeface="Arial" panose="020B0604020202020204" pitchFamily="34" charset="0"/>
                <a:cs typeface="Arial" panose="020B0604020202020204" pitchFamily="34" charset="0"/>
              </a:rPr>
              <a:t> not </a:t>
            </a:r>
            <a:r>
              <a:rPr lang="nb-NO" altLang="nb-NO" sz="2000" dirty="0" err="1">
                <a:latin typeface="Arial" panose="020B0604020202020204" pitchFamily="34" charset="0"/>
                <a:cs typeface="Arial" panose="020B0604020202020204" pitchFamily="34" charset="0"/>
              </a:rPr>
              <a:t>new</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biological</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sexes</a:t>
            </a:r>
            <a:r>
              <a:rPr lang="nb-NO" altLang="nb-NO" sz="2000" dirty="0">
                <a:latin typeface="Arial" panose="020B0604020202020204" pitchFamily="34" charset="0"/>
                <a:cs typeface="Arial" panose="020B0604020202020204" pitchFamily="34" charset="0"/>
              </a:rPr>
              <a:t>. </a:t>
            </a:r>
            <a:endParaRPr lang="nb-NO" altLang="nb-NO" sz="19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1101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67544" y="1844824"/>
            <a:ext cx="8280920" cy="5093702"/>
          </a:xfrm>
          <a:prstGeom prst="rect">
            <a:avLst/>
          </a:prstGeom>
        </p:spPr>
        <p:txBody>
          <a:bodyPr wrap="square">
            <a:spAutoFit/>
          </a:bodyPr>
          <a:lstStyle/>
          <a:p>
            <a:r>
              <a:rPr lang="nb-NO" sz="2800" b="1" dirty="0">
                <a:latin typeface="Arial" panose="020B0604020202020204" pitchFamily="34" charset="0"/>
                <a:cs typeface="Arial" panose="020B0604020202020204" pitchFamily="34" charset="0"/>
                <a:sym typeface="Wingdings"/>
              </a:rPr>
              <a:t>A </a:t>
            </a:r>
            <a:r>
              <a:rPr lang="nb-NO" sz="2800" b="1" dirty="0" err="1">
                <a:latin typeface="Arial" panose="020B0604020202020204" pitchFamily="34" charset="0"/>
                <a:cs typeface="Arial" panose="020B0604020202020204" pitchFamily="34" charset="0"/>
                <a:sym typeface="Wingdings"/>
              </a:rPr>
              <a:t>crystal</a:t>
            </a:r>
            <a:r>
              <a:rPr lang="nb-NO" sz="2800" b="1" dirty="0">
                <a:latin typeface="Arial" panose="020B0604020202020204" pitchFamily="34" charset="0"/>
                <a:cs typeface="Arial" panose="020B0604020202020204" pitchFamily="34" charset="0"/>
                <a:sym typeface="Wingdings"/>
              </a:rPr>
              <a:t> </a:t>
            </a:r>
            <a:r>
              <a:rPr lang="nb-NO" sz="2800" b="1" dirty="0" err="1">
                <a:latin typeface="Arial" panose="020B0604020202020204" pitchFamily="34" charset="0"/>
                <a:cs typeface="Arial" panose="020B0604020202020204" pitchFamily="34" charset="0"/>
                <a:sym typeface="Wingdings"/>
              </a:rPr>
              <a:t>clear</a:t>
            </a:r>
            <a:r>
              <a:rPr lang="nb-NO" sz="2800" b="1" dirty="0">
                <a:latin typeface="Arial" panose="020B0604020202020204" pitchFamily="34" charset="0"/>
                <a:cs typeface="Arial" panose="020B0604020202020204" pitchFamily="34" charset="0"/>
                <a:sym typeface="Wingdings"/>
              </a:rPr>
              <a:t> </a:t>
            </a:r>
            <a:r>
              <a:rPr lang="nb-NO" sz="2800" b="1" dirty="0" err="1">
                <a:latin typeface="Arial" panose="020B0604020202020204" pitchFamily="34" charset="0"/>
                <a:cs typeface="Arial" panose="020B0604020202020204" pitchFamily="34" charset="0"/>
                <a:sym typeface="Wingdings"/>
              </a:rPr>
              <a:t>message</a:t>
            </a:r>
            <a:r>
              <a:rPr lang="nb-NO" sz="2800" b="1" dirty="0">
                <a:latin typeface="Arial" panose="020B0604020202020204" pitchFamily="34" charset="0"/>
                <a:cs typeface="Arial" panose="020B0604020202020204" pitchFamily="34" charset="0"/>
                <a:sym typeface="Wingdings"/>
              </a:rPr>
              <a:t>: </a:t>
            </a:r>
            <a:br>
              <a:rPr lang="nb-NO" sz="2800" b="1" dirty="0">
                <a:latin typeface="Arial" panose="020B0604020202020204" pitchFamily="34" charset="0"/>
                <a:cs typeface="Arial" panose="020B0604020202020204" pitchFamily="34" charset="0"/>
              </a:rPr>
            </a:br>
            <a:endParaRPr lang="nb-NO" sz="900" b="1"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The </a:t>
            </a:r>
            <a:r>
              <a:rPr lang="nb-NO" sz="2400" dirty="0" err="1">
                <a:latin typeface="Arial" panose="020B0604020202020204" pitchFamily="34" charset="0"/>
                <a:cs typeface="Arial" panose="020B0604020202020204" pitchFamily="34" charset="0"/>
              </a:rPr>
              <a:t>creation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account</a:t>
            </a:r>
            <a:r>
              <a:rPr lang="nb-NO" sz="2400" dirty="0">
                <a:latin typeface="Arial" panose="020B0604020202020204" pitchFamily="34" charset="0"/>
                <a:cs typeface="Arial" panose="020B0604020202020204" pitchFamily="34" charset="0"/>
              </a:rPr>
              <a:t> in Genesis 1–3</a:t>
            </a:r>
          </a:p>
          <a:p>
            <a:pPr defTabSz="360000"/>
            <a:r>
              <a:rPr lang="nb-NO" sz="2400" dirty="0">
                <a:latin typeface="Arial" panose="020B0604020202020204" pitchFamily="34" charset="0"/>
                <a:cs typeface="Arial" panose="020B0604020202020204" pitchFamily="34" charset="0"/>
              </a:rPr>
              <a:t>▪ The </a:t>
            </a:r>
            <a:r>
              <a:rPr lang="nb-NO" sz="2400" dirty="0" err="1">
                <a:latin typeface="Arial" panose="020B0604020202020204" pitchFamily="34" charset="0"/>
                <a:cs typeface="Arial" panose="020B0604020202020204" pitchFamily="34" charset="0"/>
              </a:rPr>
              <a:t>Ten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Commandments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Honour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your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father</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your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mother</a:t>
            </a:r>
            <a:r>
              <a:rPr lang="nb-NO" sz="2400" dirty="0">
                <a:latin typeface="Arial" panose="020B0604020202020204" pitchFamily="34" charset="0"/>
                <a:cs typeface="Arial" panose="020B0604020202020204" pitchFamily="34" charset="0"/>
              </a:rPr>
              <a:t> …’)</a:t>
            </a:r>
          </a:p>
          <a:p>
            <a:pPr defTabSz="360000"/>
            <a:r>
              <a:rPr lang="nb-NO" sz="2400" dirty="0">
                <a:latin typeface="Arial" panose="020B0604020202020204" pitchFamily="34" charset="0"/>
                <a:cs typeface="Arial" panose="020B0604020202020204" pitchFamily="34" charset="0"/>
              </a:rPr>
              <a:t>▪ The </a:t>
            </a:r>
            <a:r>
              <a:rPr lang="nb-NO" sz="2400" dirty="0" err="1">
                <a:latin typeface="Arial" panose="020B0604020202020204" pitchFamily="34" charset="0"/>
                <a:cs typeface="Arial" panose="020B0604020202020204" pitchFamily="34" charset="0"/>
              </a:rPr>
              <a:t>life</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teachings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Jesus</a:t>
            </a:r>
          </a:p>
          <a:p>
            <a:pPr defTabSz="360000"/>
            <a:r>
              <a:rPr lang="nb-NO" sz="2400" dirty="0">
                <a:latin typeface="Arial" panose="020B0604020202020204" pitchFamily="34" charset="0"/>
                <a:cs typeface="Arial" panose="020B0604020202020204" pitchFamily="34" charset="0"/>
              </a:rPr>
              <a:t>▪ All </a:t>
            </a:r>
            <a:r>
              <a:rPr lang="nb-NO" sz="2400" dirty="0" err="1">
                <a:latin typeface="Arial" panose="020B0604020202020204" pitchFamily="34" charset="0"/>
                <a:cs typeface="Arial" panose="020B0604020202020204" pitchFamily="34" charset="0"/>
              </a:rPr>
              <a:t>stories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examples</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teachings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throughout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Bible</a:t>
            </a:r>
            <a:endParaRPr lang="nb-NO" sz="2400"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In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New Testament: </a:t>
            </a:r>
            <a:r>
              <a:rPr lang="nb-NO" sz="2400" dirty="0" err="1">
                <a:latin typeface="Arial" panose="020B0604020202020204" pitchFamily="34" charset="0"/>
                <a:cs typeface="Arial" panose="020B0604020202020204" pitchFamily="34" charset="0"/>
              </a:rPr>
              <a:t>Christ</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bridegroom</a:t>
            </a:r>
            <a:r>
              <a:rPr lang="nb-NO" sz="2400" dirty="0">
                <a:latin typeface="Arial" panose="020B0604020202020204" pitchFamily="34" charset="0"/>
                <a:cs typeface="Arial" panose="020B0604020202020204" pitchFamily="34" charset="0"/>
              </a:rPr>
              <a:t>, His </a:t>
            </a:r>
            <a:r>
              <a:rPr lang="nb-NO" sz="2400" dirty="0" err="1">
                <a:latin typeface="Arial" panose="020B0604020202020204" pitchFamily="34" charset="0"/>
                <a:cs typeface="Arial" panose="020B0604020202020204" pitchFamily="34" charset="0"/>
              </a:rPr>
              <a:t>people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bride</a:t>
            </a:r>
            <a:endParaRPr lang="nb-NO" sz="2400"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Neither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Old nor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New Testament </a:t>
            </a:r>
            <a:r>
              <a:rPr lang="nb-NO" sz="2400" dirty="0" err="1">
                <a:latin typeface="Arial" panose="020B0604020202020204" pitchFamily="34" charset="0"/>
                <a:cs typeface="Arial" panose="020B0604020202020204" pitchFamily="34" charset="0"/>
              </a:rPr>
              <a:t>suggest</a:t>
            </a:r>
            <a:r>
              <a:rPr lang="nb-NO" sz="2400" dirty="0">
                <a:latin typeface="Arial" panose="020B0604020202020204" pitchFamily="34" charset="0"/>
                <a:cs typeface="Arial" panose="020B0604020202020204" pitchFamily="34" charset="0"/>
              </a:rPr>
              <a:t> in </a:t>
            </a:r>
            <a:r>
              <a:rPr lang="nb-NO" sz="2400" dirty="0" err="1">
                <a:latin typeface="Arial" panose="020B0604020202020204" pitchFamily="34" charset="0"/>
                <a:cs typeface="Arial" panose="020B0604020202020204" pitchFamily="34" charset="0"/>
              </a:rPr>
              <a:t>any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way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that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marriage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can</a:t>
            </a:r>
            <a:r>
              <a:rPr lang="nb-NO" sz="2400" dirty="0">
                <a:latin typeface="Arial" panose="020B0604020202020204" pitchFamily="34" charset="0"/>
                <a:cs typeface="Arial" panose="020B0604020202020204" pitchFamily="34" charset="0"/>
              </a:rPr>
              <a:t> be </a:t>
            </a:r>
            <a:r>
              <a:rPr lang="nb-NO" sz="2400" dirty="0" err="1">
                <a:latin typeface="Arial" panose="020B0604020202020204" pitchFamily="34" charset="0"/>
                <a:cs typeface="Arial" panose="020B0604020202020204" pitchFamily="34" charset="0"/>
              </a:rPr>
              <a:t>something</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other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than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between</a:t>
            </a:r>
            <a:r>
              <a:rPr lang="nb-NO" sz="2400" dirty="0">
                <a:latin typeface="Arial" panose="020B0604020202020204" pitchFamily="34" charset="0"/>
                <a:cs typeface="Arial" panose="020B0604020202020204" pitchFamily="34" charset="0"/>
              </a:rPr>
              <a:t> a man and a </a:t>
            </a:r>
            <a:r>
              <a:rPr lang="nb-NO" sz="2400" dirty="0" err="1">
                <a:latin typeface="Arial" panose="020B0604020202020204" pitchFamily="34" charset="0"/>
                <a:cs typeface="Arial" panose="020B0604020202020204" pitchFamily="34" charset="0"/>
              </a:rPr>
              <a:t>woman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There</a:t>
            </a:r>
            <a:r>
              <a:rPr lang="nb-NO" sz="2400" dirty="0">
                <a:latin typeface="Arial" panose="020B0604020202020204" pitchFamily="34" charset="0"/>
                <a:cs typeface="Arial" panose="020B0604020202020204" pitchFamily="34" charset="0"/>
              </a:rPr>
              <a:t> is not a single </a:t>
            </a:r>
            <a:r>
              <a:rPr lang="nb-NO" sz="2400" dirty="0" err="1">
                <a:latin typeface="Arial" panose="020B0604020202020204" pitchFamily="34" charset="0"/>
                <a:cs typeface="Arial" panose="020B0604020202020204" pitchFamily="34" charset="0"/>
              </a:rPr>
              <a:t>exception</a:t>
            </a:r>
            <a:r>
              <a:rPr lang="nb-NO" sz="2400" dirty="0">
                <a:latin typeface="Arial" panose="020B0604020202020204" pitchFamily="34" charset="0"/>
                <a:cs typeface="Arial" panose="020B0604020202020204" pitchFamily="34" charset="0"/>
              </a:rPr>
              <a:t> in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entire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Bible</a:t>
            </a:r>
            <a:r>
              <a:rPr lang="nb-NO" sz="2400" dirty="0">
                <a:latin typeface="Arial" panose="020B0604020202020204" pitchFamily="34" charset="0"/>
                <a:cs typeface="Arial" panose="020B0604020202020204" pitchFamily="34" charset="0"/>
              </a:rPr>
              <a:t>.</a:t>
            </a:r>
          </a:p>
          <a:p>
            <a:pPr defTabSz="360000"/>
            <a:endParaRPr lang="nb-NO" sz="2400" dirty="0">
              <a:latin typeface="Arial" panose="020B0604020202020204" pitchFamily="34" charset="0"/>
              <a:cs typeface="Arial" panose="020B0604020202020204" pitchFamily="34" charset="0"/>
            </a:endParaRPr>
          </a:p>
        </p:txBody>
      </p:sp>
      <p:sp>
        <p:nvSpPr>
          <p:cNvPr id="7" name="TekstSylinder 6"/>
          <p:cNvSpPr txBox="1"/>
          <p:nvPr/>
        </p:nvSpPr>
        <p:spPr>
          <a:xfrm>
            <a:off x="467544" y="326266"/>
            <a:ext cx="8568952" cy="1585049"/>
          </a:xfrm>
          <a:prstGeom prst="rect">
            <a:avLst/>
          </a:prstGeom>
          <a:noFill/>
        </p:spPr>
        <p:txBody>
          <a:bodyPr wrap="square" rtlCol="0">
            <a:spAutoFit/>
          </a:bodyPr>
          <a:lstStyle/>
          <a:p>
            <a:r>
              <a:rPr lang="nb-NO" sz="4000" dirty="0">
                <a:solidFill>
                  <a:srgbClr val="7030A0"/>
                </a:solidFill>
                <a:latin typeface="Arial Black" panose="020B0A04020102020204" pitchFamily="34" charset="0"/>
                <a:cs typeface="Arial" panose="020B0604020202020204" pitchFamily="34" charset="0"/>
              </a:rPr>
              <a:t>The </a:t>
            </a:r>
            <a:r>
              <a:rPr lang="nb-NO" sz="4000" dirty="0" err="1">
                <a:solidFill>
                  <a:srgbClr val="7030A0"/>
                </a:solidFill>
                <a:latin typeface="Arial Black" panose="020B0A04020102020204" pitchFamily="34" charset="0"/>
                <a:cs typeface="Arial" panose="020B0604020202020204" pitchFamily="34" charset="0"/>
              </a:rPr>
              <a:t>Bible</a:t>
            </a:r>
            <a:r>
              <a:rPr lang="nb-NO" sz="4000" dirty="0">
                <a:solidFill>
                  <a:srgbClr val="7030A0"/>
                </a:solidFill>
                <a:latin typeface="Arial Black" panose="020B0A04020102020204" pitchFamily="34" charset="0"/>
                <a:cs typeface="Arial" panose="020B0604020202020204" pitchFamily="34" charset="0"/>
              </a:rPr>
              <a:t> is </a:t>
            </a:r>
            <a:r>
              <a:rPr lang="nb-NO" sz="4000" dirty="0" err="1">
                <a:solidFill>
                  <a:srgbClr val="7030A0"/>
                </a:solidFill>
                <a:latin typeface="Arial Black" panose="020B0A04020102020204" pitchFamily="34" charset="0"/>
                <a:cs typeface="Arial" panose="020B0604020202020204" pitchFamily="34" charset="0"/>
              </a:rPr>
              <a:t>clear</a:t>
            </a:r>
            <a:r>
              <a:rPr lang="nb-NO" sz="4000" dirty="0">
                <a:solidFill>
                  <a:srgbClr val="7030A0"/>
                </a:solidFill>
                <a:latin typeface="Arial Black" panose="020B0A04020102020204" pitchFamily="34" charset="0"/>
                <a:cs typeface="Arial" panose="020B0604020202020204" pitchFamily="34" charset="0"/>
              </a:rPr>
              <a:t>: </a:t>
            </a:r>
          </a:p>
          <a:p>
            <a:r>
              <a:rPr lang="nb-NO" sz="2400" b="1" dirty="0" err="1">
                <a:latin typeface="Arial" panose="020B0604020202020204" pitchFamily="34" charset="0"/>
                <a:cs typeface="Arial" panose="020B0604020202020204" pitchFamily="34" charset="0"/>
              </a:rPr>
              <a:t>Marriage</a:t>
            </a:r>
            <a:r>
              <a:rPr lang="nb-NO" sz="2400" b="1" dirty="0">
                <a:latin typeface="Arial" panose="020B0604020202020204" pitchFamily="34" charset="0"/>
                <a:cs typeface="Arial" panose="020B0604020202020204" pitchFamily="34" charset="0"/>
              </a:rPr>
              <a:t> is </a:t>
            </a:r>
            <a:r>
              <a:rPr lang="nb-NO" sz="2400" b="1" dirty="0" err="1">
                <a:latin typeface="Arial" panose="020B0604020202020204" pitchFamily="34" charset="0"/>
                <a:cs typeface="Arial" panose="020B0604020202020204" pitchFamily="34" charset="0"/>
              </a:rPr>
              <a:t>created</a:t>
            </a:r>
            <a:r>
              <a:rPr lang="nb-NO" sz="2400" b="1" dirty="0">
                <a:latin typeface="Arial" panose="020B0604020202020204" pitchFamily="34" charset="0"/>
                <a:cs typeface="Arial" panose="020B0604020202020204" pitchFamily="34" charset="0"/>
              </a:rPr>
              <a:t> by God as an </a:t>
            </a:r>
            <a:br>
              <a:rPr lang="nb-NO" sz="2400" b="1" dirty="0">
                <a:latin typeface="Arial" panose="020B0604020202020204" pitchFamily="34" charset="0"/>
                <a:cs typeface="Arial" panose="020B0604020202020204" pitchFamily="34" charset="0"/>
              </a:rPr>
            </a:br>
            <a:r>
              <a:rPr lang="nb-NO" sz="2400" b="1" dirty="0" err="1">
                <a:latin typeface="Arial" panose="020B0604020202020204" pitchFamily="34" charset="0"/>
                <a:cs typeface="Arial" panose="020B0604020202020204" pitchFamily="34" charset="0"/>
              </a:rPr>
              <a:t>institution</a:t>
            </a:r>
            <a:r>
              <a:rPr lang="nb-NO" sz="2400" b="1" dirty="0">
                <a:latin typeface="Arial" panose="020B0604020202020204" pitchFamily="34" charset="0"/>
                <a:cs typeface="Arial" panose="020B0604020202020204" pitchFamily="34" charset="0"/>
              </a:rPr>
              <a:t> for a man and a </a:t>
            </a:r>
            <a:r>
              <a:rPr lang="nb-NO" sz="2400" b="1" dirty="0" err="1">
                <a:latin typeface="Arial" panose="020B0604020202020204" pitchFamily="34" charset="0"/>
                <a:cs typeface="Arial" panose="020B0604020202020204" pitchFamily="34" charset="0"/>
              </a:rPr>
              <a:t>woman</a:t>
            </a:r>
            <a:r>
              <a:rPr lang="nb-NO" sz="2400" b="1" dirty="0">
                <a:latin typeface="Arial" panose="020B0604020202020204" pitchFamily="34" charset="0"/>
                <a:cs typeface="Arial" panose="020B0604020202020204" pitchFamily="34" charset="0"/>
              </a:rPr>
              <a:t>.</a:t>
            </a:r>
          </a:p>
          <a:p>
            <a:endParaRPr lang="nb-NO" sz="900" dirty="0">
              <a:latin typeface="Arial Black" panose="020B0A04020102020204" pitchFamily="34" charset="0"/>
              <a:cs typeface="Arial" panose="020B0604020202020204" pitchFamily="34" charset="0"/>
            </a:endParaRPr>
          </a:p>
        </p:txBody>
      </p:sp>
      <p:pic>
        <p:nvPicPr>
          <p:cNvPr id="819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719" y="9447"/>
            <a:ext cx="3120281" cy="208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4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43508" y="1372614"/>
            <a:ext cx="8856984" cy="5139869"/>
          </a:xfrm>
          <a:prstGeom prst="rect">
            <a:avLst/>
          </a:prstGeom>
          <a:noFill/>
        </p:spPr>
        <p:txBody>
          <a:bodyPr wrap="square" rtlCol="0">
            <a:spAutoFit/>
          </a:bodyPr>
          <a:lstStyle/>
          <a:p>
            <a:pPr algn="ctr"/>
            <a:r>
              <a:rPr lang="nb-NO" sz="2400" b="1" dirty="0">
                <a:latin typeface="Arial" panose="020B0604020202020204" pitchFamily="34" charset="0"/>
                <a:cs typeface="Arial" panose="020B0604020202020204" pitchFamily="34" charset="0"/>
              </a:rPr>
              <a:t>Genesis 1:27–28 and 2:24 </a:t>
            </a:r>
            <a:r>
              <a:rPr lang="nb-NO" sz="2400" dirty="0">
                <a:latin typeface="Arial" panose="020B0604020202020204" pitchFamily="34" charset="0"/>
                <a:cs typeface="Arial" panose="020B0604020202020204" pitchFamily="34" charset="0"/>
              </a:rPr>
              <a:t>(NIV)</a:t>
            </a:r>
            <a:endParaRPr lang="nb-NO" sz="2400" i="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‘God created mankind in his own image,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the image of God he created them;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male and female he created them.’</a:t>
            </a:r>
          </a:p>
          <a:p>
            <a:pPr algn="ctr"/>
            <a:r>
              <a:rPr lang="en-US" sz="2400" dirty="0">
                <a:latin typeface="Arial" panose="020B0604020202020204" pitchFamily="34" charset="0"/>
                <a:cs typeface="Arial" panose="020B0604020202020204" pitchFamily="34" charset="0"/>
              </a:rPr>
              <a:t>‘That is why a man leaves his father and mother and is united to his wife, and they become one flesh.’</a:t>
            </a: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algn="ctr"/>
            <a:r>
              <a:rPr lang="nb-NO" sz="2400" b="1" dirty="0">
                <a:latin typeface="Arial" panose="020B0604020202020204" pitchFamily="34" charset="0"/>
                <a:cs typeface="Arial" panose="020B0604020202020204" pitchFamily="34" charset="0"/>
              </a:rPr>
              <a:t>Matthew 19:4–6 </a:t>
            </a:r>
            <a:r>
              <a:rPr lang="nb-NO" sz="2400" dirty="0">
                <a:latin typeface="Arial" panose="020B0604020202020204" pitchFamily="34" charset="0"/>
                <a:cs typeface="Arial" panose="020B0604020202020204" pitchFamily="34" charset="0"/>
              </a:rPr>
              <a:t>(NIV)</a:t>
            </a:r>
            <a:br>
              <a:rPr lang="nb-NO" sz="2400" b="1" i="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‘“Haven’t you read,” he [Jesus] replied, ‘that at the beginning the Creator “made them male and female,” and said, </a:t>
            </a:r>
          </a:p>
          <a:p>
            <a:pPr algn="ctr"/>
            <a:r>
              <a:rPr lang="en-US" sz="2400" dirty="0">
                <a:latin typeface="Arial" panose="020B0604020202020204" pitchFamily="34" charset="0"/>
                <a:cs typeface="Arial" panose="020B0604020202020204" pitchFamily="34" charset="0"/>
              </a:rPr>
              <a:t>“For this reason a man will leave his father and mother and be united to his wife, and the two will become one flesh”? </a:t>
            </a:r>
          </a:p>
          <a:p>
            <a:pPr algn="ctr"/>
            <a:r>
              <a:rPr lang="en-US" sz="2400" dirty="0">
                <a:latin typeface="Arial" panose="020B0604020202020204" pitchFamily="34" charset="0"/>
                <a:cs typeface="Arial" panose="020B0604020202020204" pitchFamily="34" charset="0"/>
              </a:rPr>
              <a:t>So they are no longer two, but one flesh. Therefore what God has joined together, let no one separate.’</a:t>
            </a:r>
            <a:endParaRPr lang="nb-NO" sz="2200" dirty="0">
              <a:latin typeface="Arial" panose="020B0604020202020204" pitchFamily="34" charset="0"/>
              <a:cs typeface="Arial" panose="020B0604020202020204" pitchFamily="34" charset="0"/>
            </a:endParaRPr>
          </a:p>
        </p:txBody>
      </p:sp>
      <p:sp>
        <p:nvSpPr>
          <p:cNvPr id="3" name="TekstSylinder 2"/>
          <p:cNvSpPr txBox="1"/>
          <p:nvPr/>
        </p:nvSpPr>
        <p:spPr>
          <a:xfrm>
            <a:off x="2771800" y="223726"/>
            <a:ext cx="6048672" cy="1138773"/>
          </a:xfrm>
          <a:prstGeom prst="rect">
            <a:avLst/>
          </a:prstGeom>
          <a:noFill/>
        </p:spPr>
        <p:txBody>
          <a:bodyPr wrap="square" rtlCol="0">
            <a:spAutoFit/>
          </a:bodyPr>
          <a:lstStyle/>
          <a:p>
            <a:r>
              <a:rPr lang="nb-NO" sz="3600" dirty="0" err="1">
                <a:solidFill>
                  <a:srgbClr val="7030A0"/>
                </a:solidFill>
                <a:latin typeface="Arial Black" panose="020B0A04020102020204" pitchFamily="34" charset="0"/>
              </a:rPr>
              <a:t>Two</a:t>
            </a:r>
            <a:r>
              <a:rPr lang="nb-NO" sz="3600" dirty="0">
                <a:solidFill>
                  <a:srgbClr val="7030A0"/>
                </a:solidFill>
                <a:latin typeface="Arial Black" panose="020B0A04020102020204" pitchFamily="34" charset="0"/>
              </a:rPr>
              <a:t> fundamental </a:t>
            </a:r>
            <a:r>
              <a:rPr lang="nb-NO" sz="3600" dirty="0" err="1">
                <a:solidFill>
                  <a:srgbClr val="7030A0"/>
                </a:solidFill>
                <a:latin typeface="Arial Black" panose="020B0A04020102020204" pitchFamily="34" charset="0"/>
              </a:rPr>
              <a:t>texts</a:t>
            </a:r>
            <a:r>
              <a:rPr lang="nb-NO" sz="3600" dirty="0">
                <a:solidFill>
                  <a:srgbClr val="7030A0"/>
                </a:solidFill>
                <a:latin typeface="Arial Black" panose="020B0A04020102020204" pitchFamily="34" charset="0"/>
              </a:rPr>
              <a:t> </a:t>
            </a:r>
            <a:r>
              <a:rPr lang="nb-NO" sz="3200" dirty="0" err="1">
                <a:solidFill>
                  <a:srgbClr val="7030A0"/>
                </a:solidFill>
                <a:latin typeface="Arial Black" panose="020B0A04020102020204" pitchFamily="34" charset="0"/>
              </a:rPr>
              <a:t>about</a:t>
            </a:r>
            <a:r>
              <a:rPr lang="nb-NO" sz="3200" dirty="0">
                <a:solidFill>
                  <a:srgbClr val="7030A0"/>
                </a:solidFill>
                <a:latin typeface="Arial Black" panose="020B0A04020102020204" pitchFamily="34" charset="0"/>
              </a:rPr>
              <a:t> </a:t>
            </a:r>
            <a:r>
              <a:rPr lang="nb-NO" sz="3200" dirty="0" err="1">
                <a:solidFill>
                  <a:srgbClr val="7030A0"/>
                </a:solidFill>
                <a:latin typeface="Arial Black" panose="020B0A04020102020204" pitchFamily="34" charset="0"/>
              </a:rPr>
              <a:t>marriage</a:t>
            </a:r>
            <a:endParaRPr lang="nb-NO" sz="3600" dirty="0">
              <a:solidFill>
                <a:srgbClr val="7030A0"/>
              </a:solidFill>
              <a:latin typeface="Arial Black" panose="020B0A040201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46" y="241906"/>
            <a:ext cx="1891506" cy="1063972"/>
          </a:xfrm>
          <a:prstGeom prst="rect">
            <a:avLst/>
          </a:prstGeom>
        </p:spPr>
      </p:pic>
    </p:spTree>
    <p:extLst>
      <p:ext uri="{BB962C8B-B14F-4D97-AF65-F5344CB8AC3E}">
        <p14:creationId xmlns:p14="http://schemas.microsoft.com/office/powerpoint/2010/main" val="91308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710661"/>
            <a:ext cx="9144000" cy="1938992"/>
          </a:xfrm>
          <a:prstGeom prst="rect">
            <a:avLst/>
          </a:prstGeom>
          <a:noFill/>
        </p:spPr>
        <p:txBody>
          <a:bodyPr wrap="square" rtlCol="0">
            <a:spAutoFit/>
          </a:bodyPr>
          <a:lstStyle/>
          <a:p>
            <a:pPr algn="ctr">
              <a:lnSpc>
                <a:spcPct val="150000"/>
              </a:lnSpc>
            </a:pPr>
            <a:r>
              <a:rPr lang="nb-NO" sz="2000" b="1" dirty="0" err="1">
                <a:solidFill>
                  <a:srgbClr val="C00000"/>
                </a:solidFill>
                <a:latin typeface="Arial" panose="020B0604020202020204" pitchFamily="34" charset="0"/>
                <a:cs typeface="Arial" panose="020B0604020202020204" pitchFamily="34" charset="0"/>
              </a:rPr>
              <a:t>That</a:t>
            </a:r>
            <a:r>
              <a:rPr lang="nb-NO" sz="2000" b="1" dirty="0">
                <a:solidFill>
                  <a:srgbClr val="C00000"/>
                </a:solidFill>
                <a:latin typeface="Arial" panose="020B0604020202020204" pitchFamily="34" charset="0"/>
                <a:cs typeface="Arial" panose="020B0604020202020204" pitchFamily="34" charset="0"/>
              </a:rPr>
              <a:t> is </a:t>
            </a:r>
            <a:r>
              <a:rPr lang="nb-NO" sz="2000" b="1" dirty="0" err="1">
                <a:solidFill>
                  <a:srgbClr val="C00000"/>
                </a:solidFill>
                <a:latin typeface="Arial" panose="020B0604020202020204" pitchFamily="34" charset="0"/>
                <a:cs typeface="Arial" panose="020B0604020202020204" pitchFamily="34" charset="0"/>
              </a:rPr>
              <a:t>why</a:t>
            </a:r>
            <a:r>
              <a:rPr lang="nb-NO" sz="2000" b="1" dirty="0">
                <a:solidFill>
                  <a:srgbClr val="C00000"/>
                </a:solidFill>
                <a:latin typeface="Arial" panose="020B0604020202020204" pitchFamily="34" charset="0"/>
                <a:cs typeface="Arial" panose="020B0604020202020204" pitchFamily="34" charset="0"/>
              </a:rPr>
              <a:t> a</a:t>
            </a:r>
            <a:r>
              <a:rPr lang="nb-NO" sz="2000" dirty="0">
                <a:solidFill>
                  <a:srgbClr val="C00000"/>
                </a:solidFill>
                <a:latin typeface="Arial" panose="020B0604020202020204" pitchFamily="34" charset="0"/>
                <a:cs typeface="Arial" panose="020B0604020202020204" pitchFamily="34" charset="0"/>
              </a:rPr>
              <a:t> </a:t>
            </a:r>
            <a:r>
              <a:rPr lang="nb-NO" sz="2000" b="1" u="sng" dirty="0">
                <a:solidFill>
                  <a:srgbClr val="C00000"/>
                </a:solidFill>
                <a:latin typeface="Arial" panose="020B0604020202020204" pitchFamily="34" charset="0"/>
                <a:cs typeface="Arial" panose="020B0604020202020204" pitchFamily="34" charset="0"/>
              </a:rPr>
              <a:t>man</a:t>
            </a:r>
            <a:r>
              <a:rPr lang="nb-NO" sz="2000" b="1" dirty="0">
                <a:solidFill>
                  <a:srgbClr val="C00000"/>
                </a:solidFill>
                <a:latin typeface="Arial" panose="020B0604020202020204" pitchFamily="34" charset="0"/>
                <a:cs typeface="Arial" panose="020B0604020202020204" pitchFamily="34" charset="0"/>
              </a:rPr>
              <a:t> </a:t>
            </a:r>
            <a:r>
              <a:rPr lang="nb-NO" sz="2000" b="1" dirty="0" err="1">
                <a:solidFill>
                  <a:srgbClr val="C00000"/>
                </a:solidFill>
                <a:latin typeface="Arial" panose="020B0604020202020204" pitchFamily="34" charset="0"/>
                <a:cs typeface="Arial" panose="020B0604020202020204" pitchFamily="34" charset="0"/>
              </a:rPr>
              <a:t>will</a:t>
            </a:r>
            <a:r>
              <a:rPr lang="nb-NO" sz="2000" b="1" dirty="0">
                <a:solidFill>
                  <a:srgbClr val="C00000"/>
                </a:solidFill>
                <a:latin typeface="Arial" panose="020B0604020202020204" pitchFamily="34" charset="0"/>
                <a:cs typeface="Arial" panose="020B0604020202020204" pitchFamily="34" charset="0"/>
              </a:rPr>
              <a:t> </a:t>
            </a:r>
            <a:r>
              <a:rPr lang="nb-NO" sz="2000" b="1" u="sng" dirty="0" err="1">
                <a:solidFill>
                  <a:srgbClr val="C00000"/>
                </a:solidFill>
                <a:latin typeface="Arial" panose="020B0604020202020204" pitchFamily="34" charset="0"/>
                <a:cs typeface="Arial" panose="020B0604020202020204" pitchFamily="34" charset="0"/>
              </a:rPr>
              <a:t>leave</a:t>
            </a:r>
            <a:endParaRPr lang="nb-NO" sz="2000" b="1" dirty="0">
              <a:solidFill>
                <a:srgbClr val="C00000"/>
              </a:solidFill>
              <a:latin typeface="Arial" panose="020B0604020202020204" pitchFamily="34" charset="0"/>
              <a:cs typeface="Arial" panose="020B0604020202020204" pitchFamily="34" charset="0"/>
            </a:endParaRPr>
          </a:p>
          <a:p>
            <a:pPr algn="ctr">
              <a:lnSpc>
                <a:spcPct val="150000"/>
              </a:lnSpc>
            </a:pPr>
            <a:r>
              <a:rPr lang="nb-NO" sz="2000" b="1" u="sng" dirty="0">
                <a:solidFill>
                  <a:srgbClr val="C00000"/>
                </a:solidFill>
                <a:latin typeface="Arial" panose="020B0604020202020204" pitchFamily="34" charset="0"/>
                <a:cs typeface="Arial" panose="020B0604020202020204" pitchFamily="34" charset="0"/>
              </a:rPr>
              <a:t>his </a:t>
            </a:r>
            <a:r>
              <a:rPr lang="nb-NO" sz="2000" b="1" u="sng" dirty="0" err="1">
                <a:solidFill>
                  <a:srgbClr val="C00000"/>
                </a:solidFill>
                <a:latin typeface="Arial" panose="020B0604020202020204" pitchFamily="34" charset="0"/>
                <a:cs typeface="Arial" panose="020B0604020202020204" pitchFamily="34" charset="0"/>
              </a:rPr>
              <a:t>father</a:t>
            </a:r>
            <a:r>
              <a:rPr lang="nb-NO" sz="2000" b="1" u="sng" dirty="0">
                <a:solidFill>
                  <a:srgbClr val="C00000"/>
                </a:solidFill>
                <a:latin typeface="Arial" panose="020B0604020202020204" pitchFamily="34" charset="0"/>
                <a:cs typeface="Arial" panose="020B0604020202020204" pitchFamily="34" charset="0"/>
              </a:rPr>
              <a:t> and </a:t>
            </a:r>
            <a:r>
              <a:rPr lang="nb-NO" sz="2000" b="1" u="sng" dirty="0" err="1">
                <a:solidFill>
                  <a:srgbClr val="C00000"/>
                </a:solidFill>
                <a:latin typeface="Arial" panose="020B0604020202020204" pitchFamily="34" charset="0"/>
                <a:cs typeface="Arial" panose="020B0604020202020204" pitchFamily="34" charset="0"/>
              </a:rPr>
              <a:t>mother</a:t>
            </a:r>
            <a:r>
              <a:rPr lang="nb-NO" sz="2000" b="1" dirty="0">
                <a:solidFill>
                  <a:srgbClr val="C00000"/>
                </a:solidFill>
                <a:latin typeface="Arial" panose="020B0604020202020204" pitchFamily="34" charset="0"/>
                <a:cs typeface="Arial" panose="020B0604020202020204" pitchFamily="34" charset="0"/>
              </a:rPr>
              <a:t> </a:t>
            </a:r>
            <a:r>
              <a:rPr lang="nb-NO" sz="2000" dirty="0">
                <a:solidFill>
                  <a:srgbClr val="C00000"/>
                </a:solidFill>
                <a:latin typeface="Arial" panose="020B0604020202020204" pitchFamily="34" charset="0"/>
                <a:cs typeface="Arial" panose="020B0604020202020204" pitchFamily="34" charset="0"/>
              </a:rPr>
              <a:t>and</a:t>
            </a:r>
          </a:p>
          <a:p>
            <a:pPr algn="ctr">
              <a:lnSpc>
                <a:spcPct val="150000"/>
              </a:lnSpc>
            </a:pPr>
            <a:r>
              <a:rPr lang="nb-NO" sz="2000" b="1" u="sng" dirty="0">
                <a:solidFill>
                  <a:srgbClr val="C00000"/>
                </a:solidFill>
                <a:latin typeface="Arial" panose="020B0604020202020204" pitchFamily="34" charset="0"/>
                <a:cs typeface="Arial" panose="020B0604020202020204" pitchFamily="34" charset="0"/>
              </a:rPr>
              <a:t>be </a:t>
            </a:r>
            <a:r>
              <a:rPr lang="nb-NO" sz="2000" b="1" u="sng" dirty="0" err="1">
                <a:solidFill>
                  <a:srgbClr val="C00000"/>
                </a:solidFill>
                <a:latin typeface="Arial" panose="020B0604020202020204" pitchFamily="34" charset="0"/>
                <a:cs typeface="Arial" panose="020B0604020202020204" pitchFamily="34" charset="0"/>
              </a:rPr>
              <a:t>united</a:t>
            </a:r>
            <a:r>
              <a:rPr lang="nb-NO" sz="2000" b="1" u="sng" dirty="0">
                <a:solidFill>
                  <a:srgbClr val="C00000"/>
                </a:solidFill>
                <a:latin typeface="Arial" panose="020B0604020202020204" pitchFamily="34" charset="0"/>
                <a:cs typeface="Arial" panose="020B0604020202020204" pitchFamily="34" charset="0"/>
              </a:rPr>
              <a:t> to</a:t>
            </a:r>
            <a:r>
              <a:rPr lang="nb-NO" sz="2000" b="1" dirty="0">
                <a:solidFill>
                  <a:srgbClr val="C00000"/>
                </a:solidFill>
                <a:latin typeface="Arial" panose="020B0604020202020204" pitchFamily="34" charset="0"/>
                <a:cs typeface="Arial" panose="020B0604020202020204" pitchFamily="34" charset="0"/>
              </a:rPr>
              <a:t>  </a:t>
            </a:r>
            <a:r>
              <a:rPr lang="nb-NO" sz="2000" b="1" u="sng" dirty="0">
                <a:solidFill>
                  <a:srgbClr val="C00000"/>
                </a:solidFill>
                <a:latin typeface="Arial" panose="020B0604020202020204" pitchFamily="34" charset="0"/>
                <a:cs typeface="Arial" panose="020B0604020202020204" pitchFamily="34" charset="0"/>
              </a:rPr>
              <a:t>his </a:t>
            </a:r>
            <a:r>
              <a:rPr lang="nb-NO" sz="2000" b="1" u="sng" dirty="0" err="1">
                <a:solidFill>
                  <a:srgbClr val="C00000"/>
                </a:solidFill>
                <a:latin typeface="Arial" panose="020B0604020202020204" pitchFamily="34" charset="0"/>
                <a:cs typeface="Arial" panose="020B0604020202020204" pitchFamily="34" charset="0"/>
              </a:rPr>
              <a:t>wife</a:t>
            </a:r>
            <a:r>
              <a:rPr lang="nb-NO" sz="2000" b="1" dirty="0">
                <a:solidFill>
                  <a:srgbClr val="C00000"/>
                </a:solidFill>
                <a:latin typeface="Arial" panose="020B0604020202020204" pitchFamily="34" charset="0"/>
                <a:cs typeface="Arial" panose="020B0604020202020204" pitchFamily="34" charset="0"/>
              </a:rPr>
              <a:t>, </a:t>
            </a:r>
          </a:p>
          <a:p>
            <a:pPr algn="ctr">
              <a:lnSpc>
                <a:spcPct val="150000"/>
              </a:lnSpc>
            </a:pPr>
            <a:r>
              <a:rPr lang="nb-NO" sz="2000" dirty="0">
                <a:solidFill>
                  <a:srgbClr val="C00000"/>
                </a:solidFill>
                <a:latin typeface="Arial" panose="020B0604020202020204" pitchFamily="34" charset="0"/>
                <a:cs typeface="Arial" panose="020B0604020202020204" pitchFamily="34" charset="0"/>
              </a:rPr>
              <a:t>and</a:t>
            </a:r>
            <a:r>
              <a:rPr lang="nb-NO" sz="2000" b="1" dirty="0">
                <a:solidFill>
                  <a:srgbClr val="C00000"/>
                </a:solidFill>
                <a:latin typeface="Arial" panose="020B0604020202020204" pitchFamily="34" charset="0"/>
                <a:cs typeface="Arial" panose="020B0604020202020204" pitchFamily="34" charset="0"/>
              </a:rPr>
              <a:t> </a:t>
            </a:r>
            <a:r>
              <a:rPr lang="nb-NO" sz="2000" b="1" u="sng" dirty="0" err="1">
                <a:solidFill>
                  <a:srgbClr val="C00000"/>
                </a:solidFill>
                <a:latin typeface="Arial" panose="020B0604020202020204" pitchFamily="34" charset="0"/>
                <a:cs typeface="Arial" panose="020B0604020202020204" pitchFamily="34" charset="0"/>
              </a:rPr>
              <a:t>the</a:t>
            </a:r>
            <a:r>
              <a:rPr lang="nb-NO" sz="2000" b="1" u="sng" dirty="0">
                <a:solidFill>
                  <a:srgbClr val="C00000"/>
                </a:solidFill>
                <a:latin typeface="Arial" panose="020B0604020202020204" pitchFamily="34" charset="0"/>
                <a:cs typeface="Arial" panose="020B0604020202020204" pitchFamily="34" charset="0"/>
              </a:rPr>
              <a:t> </a:t>
            </a:r>
            <a:r>
              <a:rPr lang="nb-NO" sz="2000" b="1" u="sng" dirty="0" err="1">
                <a:solidFill>
                  <a:srgbClr val="C00000"/>
                </a:solidFill>
                <a:latin typeface="Arial" panose="020B0604020202020204" pitchFamily="34" charset="0"/>
                <a:cs typeface="Arial" panose="020B0604020202020204" pitchFamily="34" charset="0"/>
              </a:rPr>
              <a:t>two</a:t>
            </a:r>
            <a:r>
              <a:rPr lang="nb-NO" sz="2000" b="1" dirty="0">
                <a:solidFill>
                  <a:srgbClr val="C00000"/>
                </a:solidFill>
                <a:latin typeface="Arial" panose="020B0604020202020204" pitchFamily="34" charset="0"/>
                <a:cs typeface="Arial" panose="020B0604020202020204" pitchFamily="34" charset="0"/>
              </a:rPr>
              <a:t> </a:t>
            </a:r>
            <a:r>
              <a:rPr lang="nb-NO" sz="2000" dirty="0" err="1">
                <a:solidFill>
                  <a:srgbClr val="C00000"/>
                </a:solidFill>
                <a:latin typeface="Arial" panose="020B0604020202020204" pitchFamily="34" charset="0"/>
                <a:cs typeface="Arial" panose="020B0604020202020204" pitchFamily="34" charset="0"/>
              </a:rPr>
              <a:t>will</a:t>
            </a:r>
            <a:r>
              <a:rPr lang="nb-NO" sz="2000" b="1" dirty="0">
                <a:solidFill>
                  <a:srgbClr val="C00000"/>
                </a:solidFill>
                <a:latin typeface="Arial" panose="020B0604020202020204" pitchFamily="34" charset="0"/>
                <a:cs typeface="Arial" panose="020B0604020202020204" pitchFamily="34" charset="0"/>
              </a:rPr>
              <a:t> </a:t>
            </a:r>
            <a:r>
              <a:rPr lang="nb-NO" sz="2000" b="1" u="sng" dirty="0" err="1">
                <a:solidFill>
                  <a:srgbClr val="C00000"/>
                </a:solidFill>
                <a:latin typeface="Arial" panose="020B0604020202020204" pitchFamily="34" charset="0"/>
                <a:cs typeface="Arial" panose="020B0604020202020204" pitchFamily="34" charset="0"/>
              </a:rPr>
              <a:t>become</a:t>
            </a:r>
            <a:r>
              <a:rPr lang="nb-NO" sz="2000" b="1" dirty="0">
                <a:solidFill>
                  <a:srgbClr val="C00000"/>
                </a:solidFill>
                <a:latin typeface="Arial" panose="020B0604020202020204" pitchFamily="34" charset="0"/>
                <a:cs typeface="Arial" panose="020B0604020202020204" pitchFamily="34" charset="0"/>
              </a:rPr>
              <a:t>  </a:t>
            </a:r>
            <a:r>
              <a:rPr lang="nb-NO" sz="2000" b="1" u="sng" dirty="0" err="1">
                <a:solidFill>
                  <a:srgbClr val="C00000"/>
                </a:solidFill>
                <a:latin typeface="Arial" panose="020B0604020202020204" pitchFamily="34" charset="0"/>
                <a:cs typeface="Arial" panose="020B0604020202020204" pitchFamily="34" charset="0"/>
              </a:rPr>
              <a:t>one</a:t>
            </a:r>
            <a:r>
              <a:rPr lang="nb-NO" sz="2000" b="1" u="sng" dirty="0">
                <a:solidFill>
                  <a:srgbClr val="C00000"/>
                </a:solidFill>
                <a:latin typeface="Arial" panose="020B0604020202020204" pitchFamily="34" charset="0"/>
                <a:cs typeface="Arial" panose="020B0604020202020204" pitchFamily="34" charset="0"/>
              </a:rPr>
              <a:t> </a:t>
            </a:r>
            <a:r>
              <a:rPr lang="nb-NO" sz="2000" b="1" u="sng" dirty="0" err="1">
                <a:solidFill>
                  <a:srgbClr val="C00000"/>
                </a:solidFill>
                <a:latin typeface="Arial" panose="020B0604020202020204" pitchFamily="34" charset="0"/>
                <a:cs typeface="Arial" panose="020B0604020202020204" pitchFamily="34" charset="0"/>
              </a:rPr>
              <a:t>flesh</a:t>
            </a:r>
            <a:r>
              <a:rPr lang="nb-NO" sz="2000" u="sng" dirty="0">
                <a:solidFill>
                  <a:srgbClr val="C00000"/>
                </a:solidFill>
                <a:latin typeface="Arial" panose="020B0604020202020204" pitchFamily="34" charset="0"/>
                <a:cs typeface="Arial" panose="020B0604020202020204" pitchFamily="34" charset="0"/>
              </a:rPr>
              <a:t>.’</a:t>
            </a:r>
            <a:endParaRPr lang="nb-NO" sz="2000" dirty="0">
              <a:solidFill>
                <a:srgbClr val="C00000"/>
              </a:solidFill>
              <a:latin typeface="Arial" panose="020B0604020202020204" pitchFamily="34" charset="0"/>
              <a:cs typeface="Arial" panose="020B0604020202020204" pitchFamily="34" charset="0"/>
            </a:endParaRPr>
          </a:p>
        </p:txBody>
      </p:sp>
      <p:sp>
        <p:nvSpPr>
          <p:cNvPr id="3" name="TekstSylinder 2"/>
          <p:cNvSpPr txBox="1"/>
          <p:nvPr/>
        </p:nvSpPr>
        <p:spPr>
          <a:xfrm>
            <a:off x="0" y="980728"/>
            <a:ext cx="9144000" cy="461665"/>
          </a:xfrm>
          <a:prstGeom prst="rect">
            <a:avLst/>
          </a:prstGeom>
          <a:noFill/>
        </p:spPr>
        <p:txBody>
          <a:bodyPr wrap="square" rtlCol="0">
            <a:spAutoFit/>
          </a:bodyPr>
          <a:lstStyle/>
          <a:p>
            <a:pPr algn="ctr"/>
            <a:r>
              <a:rPr lang="nb-NO" sz="2400" b="1" dirty="0">
                <a:latin typeface="+mj-lt"/>
              </a:rPr>
              <a:t>Genesis 2:24  </a:t>
            </a:r>
            <a:r>
              <a:rPr lang="nb-NO" sz="2400" b="1" dirty="0">
                <a:latin typeface="+mj-lt"/>
                <a:sym typeface="Wingdings"/>
              </a:rPr>
              <a:t> </a:t>
            </a:r>
            <a:r>
              <a:rPr lang="nb-NO" sz="2400" b="1" dirty="0">
                <a:latin typeface="+mj-lt"/>
              </a:rPr>
              <a:t> </a:t>
            </a:r>
            <a:r>
              <a:rPr lang="nb-NO" sz="2400" b="1" u="sng" dirty="0">
                <a:latin typeface="+mj-lt"/>
              </a:rPr>
              <a:t>Matthew 19:5  </a:t>
            </a:r>
            <a:r>
              <a:rPr lang="nb-NO" sz="2400" b="1" dirty="0">
                <a:latin typeface="+mj-lt"/>
                <a:sym typeface="Wingdings"/>
              </a:rPr>
              <a:t> </a:t>
            </a:r>
            <a:r>
              <a:rPr lang="nb-NO" sz="2400" b="1" dirty="0">
                <a:latin typeface="+mj-lt"/>
              </a:rPr>
              <a:t> Mark 10:7–8  </a:t>
            </a:r>
            <a:r>
              <a:rPr lang="nb-NO" sz="2400" b="1" dirty="0">
                <a:sym typeface="Wingdings"/>
              </a:rPr>
              <a:t> </a:t>
            </a:r>
            <a:r>
              <a:rPr lang="nb-NO" sz="2400" b="1" dirty="0"/>
              <a:t> </a:t>
            </a:r>
            <a:r>
              <a:rPr lang="nb-NO" sz="2400" b="1" dirty="0" err="1">
                <a:latin typeface="+mj-lt"/>
              </a:rPr>
              <a:t>Ephesians</a:t>
            </a:r>
            <a:r>
              <a:rPr lang="nb-NO" sz="2400" b="1" dirty="0">
                <a:latin typeface="+mj-lt"/>
              </a:rPr>
              <a:t> 5:31</a:t>
            </a:r>
          </a:p>
        </p:txBody>
      </p:sp>
      <p:cxnSp>
        <p:nvCxnSpPr>
          <p:cNvPr id="5" name="Rett pil 4"/>
          <p:cNvCxnSpPr/>
          <p:nvPr/>
        </p:nvCxnSpPr>
        <p:spPr>
          <a:xfrm flipH="1" flipV="1">
            <a:off x="4937316" y="2564904"/>
            <a:ext cx="61456" cy="304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6012160" y="3933056"/>
            <a:ext cx="678632" cy="3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716016" y="4581128"/>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flipV="1">
            <a:off x="6351476" y="2610898"/>
            <a:ext cx="452325" cy="2586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flipH="1">
            <a:off x="1979712" y="4005064"/>
            <a:ext cx="1224136" cy="4558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5711300" y="4569382"/>
            <a:ext cx="979492"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a:endCxn id="34" idx="0"/>
          </p:cNvCxnSpPr>
          <p:nvPr/>
        </p:nvCxnSpPr>
        <p:spPr>
          <a:xfrm flipH="1">
            <a:off x="2636658" y="4581128"/>
            <a:ext cx="639198" cy="10005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395536" y="1916832"/>
            <a:ext cx="2448272" cy="1015663"/>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The </a:t>
            </a:r>
            <a:r>
              <a:rPr lang="nb-NO" sz="2000" dirty="0" err="1">
                <a:latin typeface="Arial" panose="020B0604020202020204" pitchFamily="34" charset="0"/>
                <a:cs typeface="Arial" panose="020B0604020202020204" pitchFamily="34" charset="0"/>
              </a:rPr>
              <a:t>natural</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family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with</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biological</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parents</a:t>
            </a:r>
            <a:endParaRPr lang="nb-NO" sz="2000" dirty="0">
              <a:latin typeface="Arial" panose="020B0604020202020204" pitchFamily="34" charset="0"/>
              <a:cs typeface="Arial" panose="020B0604020202020204" pitchFamily="34" charset="0"/>
            </a:endParaRPr>
          </a:p>
        </p:txBody>
      </p:sp>
      <p:sp>
        <p:nvSpPr>
          <p:cNvPr id="29" name="TekstSylinder 28"/>
          <p:cNvSpPr txBox="1"/>
          <p:nvPr/>
        </p:nvSpPr>
        <p:spPr>
          <a:xfrm>
            <a:off x="395535" y="4429561"/>
            <a:ext cx="2448257" cy="1015663"/>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A </a:t>
            </a:r>
            <a:r>
              <a:rPr lang="nb-NO" sz="2000" dirty="0" err="1">
                <a:latin typeface="Arial" panose="020B0604020202020204" pitchFamily="34" charset="0"/>
                <a:cs typeface="Arial" panose="020B0604020202020204" pitchFamily="34" charset="0"/>
              </a:rPr>
              <a:t>new</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family</a:t>
            </a:r>
            <a:r>
              <a:rPr lang="nb-NO" sz="2000" dirty="0">
                <a:latin typeface="Arial" panose="020B0604020202020204" pitchFamily="34" charset="0"/>
                <a:cs typeface="Arial" panose="020B0604020202020204" pitchFamily="34" charset="0"/>
              </a:rPr>
              <a:t>, a </a:t>
            </a:r>
            <a:r>
              <a:rPr lang="nb-NO" sz="2000" dirty="0" err="1">
                <a:latin typeface="Arial" panose="020B0604020202020204" pitchFamily="34" charset="0"/>
                <a:cs typeface="Arial" panose="020B0604020202020204" pitchFamily="34" charset="0"/>
              </a:rPr>
              <a:t>new</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social</a:t>
            </a:r>
            <a:r>
              <a:rPr lang="nb-NO" sz="2000" dirty="0">
                <a:latin typeface="Arial" panose="020B0604020202020204" pitchFamily="34" charset="0"/>
                <a:cs typeface="Arial" panose="020B0604020202020204" pitchFamily="34" charset="0"/>
              </a:rPr>
              <a:t> unit, </a:t>
            </a:r>
            <a:r>
              <a:rPr lang="nb-NO" sz="2000" dirty="0" err="1">
                <a:latin typeface="Arial" panose="020B0604020202020204" pitchFamily="34" charset="0"/>
                <a:cs typeface="Arial" panose="020B0604020202020204" pitchFamily="34" charset="0"/>
              </a:rPr>
              <a:t>lifelong</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faithfulness</a:t>
            </a:r>
            <a:endParaRPr lang="nb-NO" sz="2000" dirty="0">
              <a:latin typeface="Arial" panose="020B0604020202020204" pitchFamily="34" charset="0"/>
              <a:cs typeface="Arial" panose="020B0604020202020204" pitchFamily="34" charset="0"/>
            </a:endParaRPr>
          </a:p>
        </p:txBody>
      </p:sp>
      <p:sp>
        <p:nvSpPr>
          <p:cNvPr id="34" name="TekstSylinder 33"/>
          <p:cNvSpPr txBox="1"/>
          <p:nvPr/>
        </p:nvSpPr>
        <p:spPr>
          <a:xfrm>
            <a:off x="1349388" y="5581689"/>
            <a:ext cx="2574540" cy="1015663"/>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A </a:t>
            </a:r>
            <a:r>
              <a:rPr lang="nb-NO" sz="2000" dirty="0" err="1">
                <a:latin typeface="Arial" panose="020B0604020202020204" pitchFamily="34" charset="0"/>
                <a:cs typeface="Arial" panose="020B0604020202020204" pitchFamily="34" charset="0"/>
              </a:rPr>
              <a:t>couple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consisting</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of</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one</a:t>
            </a:r>
            <a:r>
              <a:rPr lang="nb-NO" sz="2000" dirty="0">
                <a:latin typeface="Arial" panose="020B0604020202020204" pitchFamily="34" charset="0"/>
                <a:cs typeface="Arial" panose="020B0604020202020204" pitchFamily="34" charset="0"/>
              </a:rPr>
              <a:t> man and </a:t>
            </a:r>
            <a:r>
              <a:rPr lang="nb-NO" sz="2000" dirty="0" err="1">
                <a:latin typeface="Arial" panose="020B0604020202020204" pitchFamily="34" charset="0"/>
                <a:cs typeface="Arial" panose="020B0604020202020204" pitchFamily="34" charset="0"/>
              </a:rPr>
              <a:t>one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woman</a:t>
            </a:r>
            <a:endParaRPr lang="nb-NO" sz="2000" dirty="0">
              <a:latin typeface="Arial" panose="020B0604020202020204" pitchFamily="34" charset="0"/>
              <a:cs typeface="Arial" panose="020B0604020202020204" pitchFamily="34" charset="0"/>
            </a:endParaRPr>
          </a:p>
        </p:txBody>
      </p:sp>
      <p:cxnSp>
        <p:nvCxnSpPr>
          <p:cNvPr id="36" name="Rett pil 35"/>
          <p:cNvCxnSpPr/>
          <p:nvPr/>
        </p:nvCxnSpPr>
        <p:spPr>
          <a:xfrm flipH="1" flipV="1">
            <a:off x="1619672" y="2934064"/>
            <a:ext cx="1296144" cy="494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kstSylinder 40"/>
          <p:cNvSpPr txBox="1"/>
          <p:nvPr/>
        </p:nvSpPr>
        <p:spPr>
          <a:xfrm>
            <a:off x="6803800" y="2093455"/>
            <a:ext cx="2016672" cy="1015663"/>
          </a:xfrm>
          <a:prstGeom prst="rect">
            <a:avLst/>
          </a:prstGeom>
          <a:noFill/>
        </p:spPr>
        <p:txBody>
          <a:bodyPr wrap="square" rtlCol="0">
            <a:spAutoFit/>
          </a:bodyPr>
          <a:lstStyle/>
          <a:p>
            <a:r>
              <a:rPr lang="nb-NO" sz="2000" dirty="0" err="1">
                <a:latin typeface="Arial" panose="020B0604020202020204" pitchFamily="34" charset="0"/>
                <a:cs typeface="Arial" panose="020B0604020202020204" pitchFamily="34" charset="0"/>
              </a:rPr>
              <a:t>Departure</a:t>
            </a:r>
            <a:r>
              <a:rPr lang="nb-NO" sz="2000" dirty="0">
                <a:latin typeface="Arial" panose="020B0604020202020204" pitchFamily="34" charset="0"/>
                <a:cs typeface="Arial" panose="020B0604020202020204" pitchFamily="34" charset="0"/>
              </a:rPr>
              <a:t>,</a:t>
            </a:r>
          </a:p>
          <a:p>
            <a:r>
              <a:rPr lang="nb-NO" sz="2000" dirty="0">
                <a:latin typeface="Arial" panose="020B0604020202020204" pitchFamily="34" charset="0"/>
                <a:cs typeface="Arial" panose="020B0604020202020204" pitchFamily="34" charset="0"/>
              </a:rPr>
              <a:t>a </a:t>
            </a:r>
            <a:r>
              <a:rPr lang="nb-NO" sz="2000" dirty="0" err="1">
                <a:latin typeface="Arial" panose="020B0604020202020204" pitchFamily="34" charset="0"/>
                <a:cs typeface="Arial" panose="020B0604020202020204" pitchFamily="34" charset="0"/>
              </a:rPr>
              <a:t>new</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phase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of</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life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new</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loyalty</a:t>
            </a:r>
            <a:endParaRPr lang="nb-NO" sz="2000" dirty="0">
              <a:latin typeface="Arial" panose="020B0604020202020204" pitchFamily="34" charset="0"/>
              <a:cs typeface="Arial" panose="020B0604020202020204" pitchFamily="34" charset="0"/>
            </a:endParaRPr>
          </a:p>
        </p:txBody>
      </p:sp>
      <p:sp>
        <p:nvSpPr>
          <p:cNvPr id="42" name="TekstSylinder 41"/>
          <p:cNvSpPr txBox="1"/>
          <p:nvPr/>
        </p:nvSpPr>
        <p:spPr>
          <a:xfrm>
            <a:off x="3635896" y="1918573"/>
            <a:ext cx="2448272" cy="707886"/>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An adult, an </a:t>
            </a:r>
            <a:r>
              <a:rPr lang="nb-NO" sz="2000" dirty="0" err="1">
                <a:latin typeface="Arial" panose="020B0604020202020204" pitchFamily="34" charset="0"/>
                <a:cs typeface="Arial" panose="020B0604020202020204" pitchFamily="34" charset="0"/>
              </a:rPr>
              <a:t>independent</a:t>
            </a:r>
            <a:r>
              <a:rPr lang="nb-NO" sz="2000" dirty="0">
                <a:latin typeface="Arial" panose="020B0604020202020204" pitchFamily="34" charset="0"/>
                <a:cs typeface="Arial" panose="020B0604020202020204" pitchFamily="34" charset="0"/>
              </a:rPr>
              <a:t> person</a:t>
            </a:r>
          </a:p>
        </p:txBody>
      </p:sp>
      <p:sp>
        <p:nvSpPr>
          <p:cNvPr id="43" name="TekstSylinder 42"/>
          <p:cNvSpPr txBox="1"/>
          <p:nvPr/>
        </p:nvSpPr>
        <p:spPr>
          <a:xfrm>
            <a:off x="5796136" y="5019276"/>
            <a:ext cx="3240360" cy="1323439"/>
          </a:xfrm>
          <a:prstGeom prst="rect">
            <a:avLst/>
          </a:prstGeom>
          <a:noFill/>
        </p:spPr>
        <p:txBody>
          <a:bodyPr wrap="square" rtlCol="0">
            <a:spAutoFit/>
          </a:bodyPr>
          <a:lstStyle/>
          <a:p>
            <a:r>
              <a:rPr lang="nb-NO" sz="2000" dirty="0" err="1">
                <a:latin typeface="Arial" panose="020B0604020202020204" pitchFamily="34" charset="0"/>
                <a:cs typeface="Arial" panose="020B0604020202020204" pitchFamily="34" charset="0"/>
              </a:rPr>
              <a:t>Unique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physical</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emotional</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and spiritual </a:t>
            </a:r>
            <a:r>
              <a:rPr lang="nb-NO" sz="2000" dirty="0" err="1">
                <a:latin typeface="Arial" panose="020B0604020202020204" pitchFamily="34" charset="0"/>
                <a:cs typeface="Arial" panose="020B0604020202020204" pitchFamily="34" charset="0"/>
              </a:rPr>
              <a:t>unity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between</a:t>
            </a:r>
            <a:r>
              <a:rPr lang="nb-NO" sz="2000" dirty="0">
                <a:latin typeface="Arial" panose="020B0604020202020204" pitchFamily="34" charset="0"/>
                <a:cs typeface="Arial" panose="020B0604020202020204" pitchFamily="34" charset="0"/>
              </a:rPr>
              <a:t> man and </a:t>
            </a:r>
            <a:r>
              <a:rPr lang="nb-NO" sz="2000" dirty="0" err="1">
                <a:latin typeface="Arial" panose="020B0604020202020204" pitchFamily="34" charset="0"/>
                <a:cs typeface="Arial" panose="020B0604020202020204" pitchFamily="34" charset="0"/>
              </a:rPr>
              <a:t>woman</a:t>
            </a:r>
            <a:r>
              <a:rPr lang="nb-NO" sz="2000"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sym typeface="Wingdings" panose="05000000000000000000" pitchFamily="2" charset="2"/>
              </a:rPr>
              <a:t> Family and </a:t>
            </a:r>
            <a:r>
              <a:rPr lang="nb-NO" sz="2000" dirty="0" err="1">
                <a:latin typeface="Arial" panose="020B0604020202020204" pitchFamily="34" charset="0"/>
                <a:cs typeface="Arial" panose="020B0604020202020204" pitchFamily="34" charset="0"/>
                <a:sym typeface="Wingdings" panose="05000000000000000000" pitchFamily="2" charset="2"/>
              </a:rPr>
              <a:t>parenthood</a:t>
            </a:r>
            <a:endParaRPr lang="nb-NO" sz="2000" dirty="0">
              <a:latin typeface="Arial" panose="020B0604020202020204" pitchFamily="34" charset="0"/>
              <a:cs typeface="Arial" panose="020B0604020202020204" pitchFamily="34" charset="0"/>
            </a:endParaRPr>
          </a:p>
        </p:txBody>
      </p:sp>
      <p:sp>
        <p:nvSpPr>
          <p:cNvPr id="44" name="TekstSylinder 43"/>
          <p:cNvSpPr txBox="1"/>
          <p:nvPr/>
        </p:nvSpPr>
        <p:spPr>
          <a:xfrm>
            <a:off x="0" y="260648"/>
            <a:ext cx="9144000" cy="584775"/>
          </a:xfrm>
          <a:prstGeom prst="rect">
            <a:avLst/>
          </a:prstGeom>
          <a:noFill/>
        </p:spPr>
        <p:txBody>
          <a:bodyPr wrap="square" rtlCol="0">
            <a:spAutoFit/>
          </a:bodyPr>
          <a:lstStyle/>
          <a:p>
            <a:pPr algn="ctr"/>
            <a:r>
              <a:rPr lang="nb-NO" sz="3200" b="1" dirty="0">
                <a:solidFill>
                  <a:srgbClr val="7030A0"/>
                </a:solidFill>
                <a:latin typeface="Arial Black" panose="020B0A04020102020204" pitchFamily="34" charset="0"/>
                <a:cs typeface="Arial" panose="020B0604020202020204" pitchFamily="34" charset="0"/>
              </a:rPr>
              <a:t>A </a:t>
            </a:r>
            <a:r>
              <a:rPr lang="nb-NO" sz="3200" b="1" dirty="0" err="1">
                <a:solidFill>
                  <a:srgbClr val="7030A0"/>
                </a:solidFill>
                <a:latin typeface="Arial Black" panose="020B0A04020102020204" pitchFamily="34" charset="0"/>
                <a:cs typeface="Arial" panose="020B0604020202020204" pitchFamily="34" charset="0"/>
              </a:rPr>
              <a:t>biblical</a:t>
            </a:r>
            <a:r>
              <a:rPr lang="nb-NO" sz="3200" b="1" dirty="0">
                <a:solidFill>
                  <a:srgbClr val="7030A0"/>
                </a:solidFill>
                <a:latin typeface="Arial Black" panose="020B0A04020102020204" pitchFamily="34" charset="0"/>
                <a:cs typeface="Arial" panose="020B0604020202020204" pitchFamily="34" charset="0"/>
              </a:rPr>
              <a:t> </a:t>
            </a:r>
            <a:r>
              <a:rPr lang="nb-NO" sz="3200" b="1" dirty="0" err="1">
                <a:solidFill>
                  <a:srgbClr val="7030A0"/>
                </a:solidFill>
                <a:latin typeface="Arial Black" panose="020B0A04020102020204" pitchFamily="34" charset="0"/>
                <a:cs typeface="Arial" panose="020B0604020202020204" pitchFamily="34" charset="0"/>
              </a:rPr>
              <a:t>understanding</a:t>
            </a:r>
            <a:r>
              <a:rPr lang="nb-NO" sz="3200" b="1" dirty="0">
                <a:solidFill>
                  <a:srgbClr val="7030A0"/>
                </a:solidFill>
                <a:latin typeface="Arial Black" panose="020B0A04020102020204" pitchFamily="34" charset="0"/>
                <a:cs typeface="Arial" panose="020B0604020202020204" pitchFamily="34" charset="0"/>
              </a:rPr>
              <a:t> </a:t>
            </a:r>
            <a:r>
              <a:rPr lang="nb-NO" sz="3200" b="1" dirty="0" err="1">
                <a:solidFill>
                  <a:srgbClr val="7030A0"/>
                </a:solidFill>
                <a:latin typeface="Arial Black" panose="020B0A04020102020204" pitchFamily="34" charset="0"/>
                <a:cs typeface="Arial" panose="020B0604020202020204" pitchFamily="34" charset="0"/>
              </a:rPr>
              <a:t>of</a:t>
            </a:r>
            <a:r>
              <a:rPr lang="nb-NO" sz="3200" b="1" dirty="0">
                <a:solidFill>
                  <a:srgbClr val="7030A0"/>
                </a:solidFill>
                <a:latin typeface="Arial Black" panose="020B0A04020102020204" pitchFamily="34" charset="0"/>
                <a:cs typeface="Arial" panose="020B0604020202020204" pitchFamily="34" charset="0"/>
              </a:rPr>
              <a:t> </a:t>
            </a:r>
            <a:r>
              <a:rPr lang="nb-NO" sz="3200" b="1" dirty="0" err="1">
                <a:solidFill>
                  <a:srgbClr val="7030A0"/>
                </a:solidFill>
                <a:latin typeface="Arial Black" panose="020B0A04020102020204" pitchFamily="34" charset="0"/>
                <a:cs typeface="Arial" panose="020B0604020202020204" pitchFamily="34" charset="0"/>
              </a:rPr>
              <a:t>marriage</a:t>
            </a:r>
            <a:endParaRPr lang="nb-NO" sz="3200" b="1" dirty="0">
              <a:solidFill>
                <a:srgbClr val="7030A0"/>
              </a:solidFill>
              <a:latin typeface="Arial Black" panose="020B0A04020102020204" pitchFamily="34" charset="0"/>
              <a:cs typeface="Arial" panose="020B0604020202020204" pitchFamily="34" charset="0"/>
            </a:endParaRPr>
          </a:p>
        </p:txBody>
      </p:sp>
      <p:sp>
        <p:nvSpPr>
          <p:cNvPr id="57" name="TekstSylinder 56"/>
          <p:cNvSpPr txBox="1"/>
          <p:nvPr/>
        </p:nvSpPr>
        <p:spPr>
          <a:xfrm>
            <a:off x="6732240" y="3429000"/>
            <a:ext cx="2232248" cy="1323439"/>
          </a:xfrm>
          <a:prstGeom prst="rect">
            <a:avLst/>
          </a:prstGeom>
          <a:noFill/>
        </p:spPr>
        <p:txBody>
          <a:bodyPr wrap="square" rtlCol="0">
            <a:spAutoFit/>
          </a:bodyPr>
          <a:lstStyle/>
          <a:p>
            <a:r>
              <a:rPr lang="nb-NO" sz="2000" dirty="0" err="1">
                <a:latin typeface="Arial" panose="020B0604020202020204" pitchFamily="34" charset="0"/>
                <a:cs typeface="Arial" panose="020B0604020202020204" pitchFamily="34" charset="0"/>
              </a:rPr>
              <a:t>Two</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sexes</a:t>
            </a:r>
            <a:r>
              <a:rPr lang="nb-NO" sz="2000" dirty="0">
                <a:latin typeface="Arial" panose="020B0604020202020204" pitchFamily="34" charset="0"/>
                <a:cs typeface="Arial" panose="020B0604020202020204" pitchFamily="34" charset="0"/>
              </a:rPr>
              <a:t> </a:t>
            </a:r>
            <a:br>
              <a:rPr lang="nb-NO" sz="2000" dirty="0">
                <a:latin typeface="Arial" panose="020B0604020202020204" pitchFamily="34" charset="0"/>
                <a:cs typeface="Arial" panose="020B0604020202020204" pitchFamily="34" charset="0"/>
              </a:rPr>
            </a:br>
            <a:r>
              <a:rPr lang="nb-NO" sz="2000" dirty="0" err="1">
                <a:latin typeface="Arial" panose="020B0604020202020204" pitchFamily="34" charset="0"/>
                <a:cs typeface="Arial" panose="020B0604020202020204" pitchFamily="34" charset="0"/>
              </a:rPr>
              <a:t>which</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belong</a:t>
            </a:r>
            <a:r>
              <a:rPr lang="nb-NO" sz="2000" dirty="0">
                <a:latin typeface="Arial" panose="020B0604020202020204" pitchFamily="34" charset="0"/>
                <a:cs typeface="Arial" panose="020B0604020202020204" pitchFamily="34" charset="0"/>
              </a:rPr>
              <a:t> to and </a:t>
            </a:r>
            <a:r>
              <a:rPr lang="nb-NO" sz="2000" dirty="0" err="1">
                <a:latin typeface="Arial" panose="020B0604020202020204" pitchFamily="34" charset="0"/>
                <a:cs typeface="Arial" panose="020B0604020202020204" pitchFamily="34" charset="0"/>
              </a:rPr>
              <a:t>complement</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each</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other</a:t>
            </a:r>
            <a:endParaRPr lang="nb-NO" sz="2000" dirty="0">
              <a:latin typeface="Arial" panose="020B0604020202020204" pitchFamily="34" charset="0"/>
              <a:cs typeface="Arial" panose="020B0604020202020204" pitchFamily="34" charset="0"/>
            </a:endParaRPr>
          </a:p>
        </p:txBody>
      </p:sp>
      <p:sp>
        <p:nvSpPr>
          <p:cNvPr id="71" name="TekstSylinder 70"/>
          <p:cNvSpPr txBox="1"/>
          <p:nvPr/>
        </p:nvSpPr>
        <p:spPr>
          <a:xfrm>
            <a:off x="4078496" y="4916490"/>
            <a:ext cx="1717640" cy="1323439"/>
          </a:xfrm>
          <a:prstGeom prst="rect">
            <a:avLst/>
          </a:prstGeom>
          <a:noFill/>
        </p:spPr>
        <p:txBody>
          <a:bodyPr wrap="square" rtlCol="0">
            <a:spAutoFit/>
          </a:bodyPr>
          <a:lstStyle/>
          <a:p>
            <a:r>
              <a:rPr lang="nb-NO" sz="2000" dirty="0" err="1">
                <a:latin typeface="Arial" panose="020B0604020202020204" pitchFamily="34" charset="0"/>
                <a:cs typeface="Arial" panose="020B0604020202020204" pitchFamily="34" charset="0"/>
              </a:rPr>
              <a:t>Process</a:t>
            </a:r>
            <a:r>
              <a:rPr lang="nb-NO" sz="2000" dirty="0">
                <a:latin typeface="Arial" panose="020B0604020202020204" pitchFamily="34" charset="0"/>
                <a:cs typeface="Arial" panose="020B0604020202020204" pitchFamily="34" charset="0"/>
              </a:rPr>
              <a:t> </a:t>
            </a:r>
            <a:br>
              <a:rPr lang="nb-NO" sz="2000" dirty="0">
                <a:latin typeface="Arial" panose="020B0604020202020204" pitchFamily="34" charset="0"/>
                <a:cs typeface="Arial" panose="020B0604020202020204" pitchFamily="34" charset="0"/>
              </a:rPr>
            </a:br>
            <a:r>
              <a:rPr lang="nb-NO" sz="2000" dirty="0" err="1">
                <a:latin typeface="Arial" panose="020B0604020202020204" pitchFamily="34" charset="0"/>
                <a:cs typeface="Arial" panose="020B0604020202020204" pitchFamily="34" charset="0"/>
              </a:rPr>
              <a:t>of</a:t>
            </a:r>
            <a:r>
              <a:rPr lang="nb-NO" sz="2000" dirty="0">
                <a:latin typeface="Arial" panose="020B0604020202020204" pitchFamily="34" charset="0"/>
                <a:cs typeface="Arial" panose="020B0604020202020204" pitchFamily="34" charset="0"/>
              </a:rPr>
              <a:t> love, </a:t>
            </a:r>
            <a:r>
              <a:rPr lang="nb-NO" sz="2000" dirty="0" err="1">
                <a:latin typeface="Arial" panose="020B0604020202020204" pitchFamily="34" charset="0"/>
                <a:cs typeface="Arial" panose="020B0604020202020204" pitchFamily="34" charset="0"/>
              </a:rPr>
              <a:t>learning</a:t>
            </a:r>
            <a:r>
              <a:rPr lang="nb-NO" sz="2000" dirty="0">
                <a:latin typeface="Arial" panose="020B0604020202020204" pitchFamily="34" charset="0"/>
                <a:cs typeface="Arial" panose="020B0604020202020204" pitchFamily="34" charset="0"/>
              </a:rPr>
              <a:t> and </a:t>
            </a:r>
            <a:r>
              <a:rPr lang="nb-NO" sz="2000" dirty="0" err="1">
                <a:latin typeface="Arial" panose="020B0604020202020204" pitchFamily="34" charset="0"/>
                <a:cs typeface="Arial" panose="020B0604020202020204" pitchFamily="34" charset="0"/>
              </a:rPr>
              <a:t>development</a:t>
            </a:r>
            <a:endParaRPr lang="nb-NO" sz="2000" dirty="0">
              <a:latin typeface="Arial" panose="020B0604020202020204" pitchFamily="34" charset="0"/>
              <a:cs typeface="Arial" panose="020B0604020202020204" pitchFamily="34" charset="0"/>
            </a:endParaRPr>
          </a:p>
        </p:txBody>
      </p:sp>
      <p:pic>
        <p:nvPicPr>
          <p:cNvPr id="22" name="Bil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0636">
            <a:off x="10146468" y="6264493"/>
            <a:ext cx="780695" cy="549079"/>
          </a:xfrm>
          <a:prstGeom prst="rect">
            <a:avLst/>
          </a:prstGeom>
        </p:spPr>
      </p:pic>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313611"/>
            <a:ext cx="1619672" cy="920400"/>
          </a:xfrm>
          <a:prstGeom prst="rect">
            <a:avLst/>
          </a:prstGeom>
          <a:ln>
            <a:solidFill>
              <a:schemeClr val="tx1"/>
            </a:solidFill>
          </a:ln>
        </p:spPr>
      </p:pic>
    </p:spTree>
    <p:extLst>
      <p:ext uri="{BB962C8B-B14F-4D97-AF65-F5344CB8AC3E}">
        <p14:creationId xmlns:p14="http://schemas.microsoft.com/office/powerpoint/2010/main" val="183528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4" grpId="0"/>
      <p:bldP spid="41" grpId="0"/>
      <p:bldP spid="42" grpId="0"/>
      <p:bldP spid="43" grpId="0"/>
      <p:bldP spid="57" grpId="0"/>
      <p:bldP spid="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355976" y="2015262"/>
            <a:ext cx="4680520" cy="4438074"/>
          </a:xfrm>
          <a:prstGeom prst="rect">
            <a:avLst/>
          </a:prstGeom>
          <a:noFill/>
        </p:spPr>
        <p:txBody>
          <a:bodyPr wrap="square" rtlCol="0">
            <a:spAutoFit/>
          </a:bodyPr>
          <a:lstStyle/>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Doctrine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authority</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Bible</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The </a:t>
            </a:r>
            <a:r>
              <a:rPr lang="nb-NO" sz="2400" b="1" dirty="0" err="1">
                <a:latin typeface="Arial" panose="020B0604020202020204" pitchFamily="34" charset="0"/>
                <a:cs typeface="Arial" panose="020B0604020202020204" pitchFamily="34" charset="0"/>
              </a:rPr>
              <a:t>authority</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Jesus and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apostles</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Definition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gospel</a:t>
            </a:r>
          </a:p>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Theology</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sin and </a:t>
            </a:r>
            <a:r>
              <a:rPr lang="nb-NO" sz="2400" b="1" dirty="0" err="1">
                <a:latin typeface="Arial" panose="020B0604020202020204" pitchFamily="34" charset="0"/>
                <a:cs typeface="Arial" panose="020B0604020202020204" pitchFamily="34" charset="0"/>
              </a:rPr>
              <a:t>grace</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Repentance</a:t>
            </a:r>
            <a:r>
              <a:rPr lang="nb-NO" sz="2400" b="1" dirty="0">
                <a:latin typeface="Arial" panose="020B0604020202020204" pitchFamily="34" charset="0"/>
                <a:cs typeface="Arial" panose="020B0604020202020204" pitchFamily="34" charset="0"/>
              </a:rPr>
              <a:t> and </a:t>
            </a:r>
            <a:r>
              <a:rPr lang="nb-NO" sz="2400" b="1" dirty="0" err="1">
                <a:latin typeface="Arial" panose="020B0604020202020204" pitchFamily="34" charset="0"/>
                <a:cs typeface="Arial" panose="020B0604020202020204" pitchFamily="34" charset="0"/>
              </a:rPr>
              <a:t>salvation</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Doctrine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church</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Creation</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theology</a:t>
            </a:r>
            <a:endParaRPr lang="nb-NO" sz="2400" b="1" dirty="0">
              <a:latin typeface="Arial" panose="020B0604020202020204" pitchFamily="34" charset="0"/>
              <a:cs typeface="Arial" panose="020B0604020202020204" pitchFamily="34" charset="0"/>
            </a:endParaRPr>
          </a:p>
        </p:txBody>
      </p:sp>
      <p:pic>
        <p:nvPicPr>
          <p:cNvPr id="5" name="Bilde 4">
            <a:extLst>
              <a:ext uri="{FF2B5EF4-FFF2-40B4-BE49-F238E27FC236}">
                <a16:creationId xmlns:a16="http://schemas.microsoft.com/office/drawing/2014/main" id="{8BFF2B09-8A36-457F-9061-61A9352AD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196"/>
            <a:ext cx="4132108" cy="4132108"/>
          </a:xfrm>
          <a:prstGeom prst="rect">
            <a:avLst/>
          </a:prstGeom>
        </p:spPr>
      </p:pic>
      <p:sp>
        <p:nvSpPr>
          <p:cNvPr id="7" name="TekstSylinder 6">
            <a:extLst>
              <a:ext uri="{FF2B5EF4-FFF2-40B4-BE49-F238E27FC236}">
                <a16:creationId xmlns:a16="http://schemas.microsoft.com/office/drawing/2014/main" id="{23BCA012-C16C-446F-B4B8-8302AA794C62}"/>
              </a:ext>
            </a:extLst>
          </p:cNvPr>
          <p:cNvSpPr txBox="1"/>
          <p:nvPr/>
        </p:nvSpPr>
        <p:spPr>
          <a:xfrm>
            <a:off x="179512" y="291713"/>
            <a:ext cx="8784976" cy="1785104"/>
          </a:xfrm>
          <a:prstGeom prst="rect">
            <a:avLst/>
          </a:prstGeom>
          <a:noFill/>
        </p:spPr>
        <p:txBody>
          <a:bodyPr wrap="square" rtlCol="0">
            <a:spAutoFit/>
          </a:bodyPr>
          <a:lstStyle/>
          <a:p>
            <a:pPr algn="ctr"/>
            <a:r>
              <a:rPr lang="nb-NO" sz="3200" b="1" dirty="0" err="1">
                <a:solidFill>
                  <a:srgbClr val="7030A0"/>
                </a:solidFill>
                <a:latin typeface="Arial Black" panose="020B0A04020102020204" pitchFamily="34" charset="0"/>
                <a:sym typeface="Wingdings"/>
              </a:rPr>
              <a:t>Changes</a:t>
            </a:r>
            <a:r>
              <a:rPr lang="nb-NO" sz="3200" b="1" dirty="0">
                <a:solidFill>
                  <a:srgbClr val="7030A0"/>
                </a:solidFill>
                <a:latin typeface="Arial Black" panose="020B0A04020102020204" pitchFamily="34" charset="0"/>
                <a:sym typeface="Wingdings"/>
              </a:rPr>
              <a:t> in </a:t>
            </a:r>
            <a:r>
              <a:rPr lang="nb-NO" sz="3200" b="1" dirty="0" err="1">
                <a:solidFill>
                  <a:srgbClr val="7030A0"/>
                </a:solidFill>
                <a:latin typeface="Arial Black" panose="020B0A04020102020204" pitchFamily="34" charset="0"/>
                <a:sym typeface="Wingdings"/>
              </a:rPr>
              <a:t>the</a:t>
            </a:r>
            <a:r>
              <a:rPr lang="nb-NO" sz="3200" b="1" dirty="0">
                <a:solidFill>
                  <a:srgbClr val="7030A0"/>
                </a:solidFill>
                <a:latin typeface="Arial Black" panose="020B0A04020102020204" pitchFamily="34" charset="0"/>
                <a:sym typeface="Wingdings"/>
              </a:rPr>
              <a:t> </a:t>
            </a:r>
            <a:r>
              <a:rPr lang="nb-NO" sz="3200" b="1" dirty="0" err="1">
                <a:solidFill>
                  <a:srgbClr val="7030A0"/>
                </a:solidFill>
                <a:latin typeface="Arial Black" panose="020B0A04020102020204" pitchFamily="34" charset="0"/>
                <a:sym typeface="Wingdings"/>
              </a:rPr>
              <a:t>theology</a:t>
            </a:r>
            <a:r>
              <a:rPr lang="nb-NO" sz="3200" b="1" dirty="0">
                <a:solidFill>
                  <a:srgbClr val="7030A0"/>
                </a:solidFill>
                <a:latin typeface="Arial Black" panose="020B0A04020102020204" pitchFamily="34" charset="0"/>
                <a:sym typeface="Wingdings"/>
              </a:rPr>
              <a:t> </a:t>
            </a:r>
            <a:r>
              <a:rPr lang="nb-NO" sz="3200" b="1" dirty="0" err="1">
                <a:solidFill>
                  <a:srgbClr val="7030A0"/>
                </a:solidFill>
                <a:latin typeface="Arial Black" panose="020B0A04020102020204" pitchFamily="34" charset="0"/>
                <a:sym typeface="Wingdings"/>
              </a:rPr>
              <a:t>of</a:t>
            </a:r>
            <a:r>
              <a:rPr lang="nb-NO" sz="3200" b="1" dirty="0">
                <a:solidFill>
                  <a:srgbClr val="7030A0"/>
                </a:solidFill>
                <a:latin typeface="Arial Black" panose="020B0A04020102020204" pitchFamily="34" charset="0"/>
                <a:sym typeface="Wingdings"/>
              </a:rPr>
              <a:t> </a:t>
            </a:r>
            <a:r>
              <a:rPr lang="nb-NO" sz="3200" b="1" dirty="0" err="1">
                <a:solidFill>
                  <a:srgbClr val="7030A0"/>
                </a:solidFill>
                <a:latin typeface="Arial Black" panose="020B0A04020102020204" pitchFamily="34" charset="0"/>
                <a:sym typeface="Wingdings"/>
              </a:rPr>
              <a:t>gender</a:t>
            </a:r>
            <a:r>
              <a:rPr lang="nb-NO" sz="3200" b="1" dirty="0">
                <a:solidFill>
                  <a:srgbClr val="7030A0"/>
                </a:solidFill>
                <a:latin typeface="Arial Black" panose="020B0A04020102020204" pitchFamily="34" charset="0"/>
                <a:sym typeface="Wingdings"/>
              </a:rPr>
              <a:t> </a:t>
            </a:r>
            <a:br>
              <a:rPr lang="nb-NO" sz="3200" b="1" dirty="0">
                <a:solidFill>
                  <a:srgbClr val="7030A0"/>
                </a:solidFill>
                <a:latin typeface="Arial Black" panose="020B0A04020102020204" pitchFamily="34" charset="0"/>
                <a:sym typeface="Wingdings"/>
              </a:rPr>
            </a:br>
            <a:r>
              <a:rPr lang="nb-NO" sz="3200" b="1" dirty="0">
                <a:solidFill>
                  <a:srgbClr val="7030A0"/>
                </a:solidFill>
                <a:latin typeface="Arial Black" panose="020B0A04020102020204" pitchFamily="34" charset="0"/>
                <a:sym typeface="Wingdings"/>
              </a:rPr>
              <a:t>and </a:t>
            </a:r>
            <a:r>
              <a:rPr lang="nb-NO" sz="3200" b="1" dirty="0" err="1">
                <a:solidFill>
                  <a:srgbClr val="7030A0"/>
                </a:solidFill>
                <a:latin typeface="Arial Black" panose="020B0A04020102020204" pitchFamily="34" charset="0"/>
                <a:sym typeface="Wingdings"/>
              </a:rPr>
              <a:t>sexual</a:t>
            </a:r>
            <a:r>
              <a:rPr lang="nb-NO" sz="3200" b="1" dirty="0">
                <a:solidFill>
                  <a:srgbClr val="7030A0"/>
                </a:solidFill>
                <a:latin typeface="Arial Black" panose="020B0A04020102020204" pitchFamily="34" charset="0"/>
                <a:sym typeface="Wingdings"/>
              </a:rPr>
              <a:t> </a:t>
            </a:r>
            <a:r>
              <a:rPr lang="nb-NO" sz="3200" b="1" dirty="0" err="1">
                <a:solidFill>
                  <a:srgbClr val="7030A0"/>
                </a:solidFill>
                <a:latin typeface="Arial Black" panose="020B0A04020102020204" pitchFamily="34" charset="0"/>
                <a:sym typeface="Wingdings"/>
              </a:rPr>
              <a:t>ethics</a:t>
            </a:r>
            <a:br>
              <a:rPr lang="nb-NO" sz="3200" b="1" dirty="0">
                <a:solidFill>
                  <a:srgbClr val="7030A0"/>
                </a:solidFill>
                <a:latin typeface="Arial Black" panose="020B0A04020102020204" pitchFamily="34" charset="0"/>
                <a:sym typeface="Wingdings"/>
              </a:rPr>
            </a:br>
            <a:r>
              <a:rPr lang="nb-NO" sz="2800" b="1" dirty="0" err="1">
                <a:latin typeface="+mj-lt"/>
                <a:sym typeface="Wingdings"/>
              </a:rPr>
              <a:t>are</a:t>
            </a:r>
            <a:r>
              <a:rPr lang="nb-NO" sz="2800" b="1" dirty="0">
                <a:latin typeface="+mj-lt"/>
                <a:sym typeface="Wingdings"/>
              </a:rPr>
              <a:t> </a:t>
            </a:r>
            <a:r>
              <a:rPr lang="nb-NO" sz="2800" b="1" dirty="0" err="1">
                <a:latin typeface="+mj-lt"/>
                <a:sym typeface="Wingdings"/>
              </a:rPr>
              <a:t>often</a:t>
            </a:r>
            <a:r>
              <a:rPr lang="nb-NO" sz="2800" b="1" dirty="0">
                <a:latin typeface="+mj-lt"/>
                <a:sym typeface="Wingdings"/>
              </a:rPr>
              <a:t> a </a:t>
            </a:r>
            <a:r>
              <a:rPr lang="nb-NO" sz="2800" b="1" dirty="0" err="1">
                <a:latin typeface="+mj-lt"/>
                <a:sym typeface="Wingdings"/>
              </a:rPr>
              <a:t>result</a:t>
            </a:r>
            <a:r>
              <a:rPr lang="nb-NO" sz="2800" b="1" dirty="0">
                <a:latin typeface="+mj-lt"/>
                <a:sym typeface="Wingdings"/>
              </a:rPr>
              <a:t> </a:t>
            </a:r>
            <a:r>
              <a:rPr lang="nb-NO" sz="2800" b="1" dirty="0" err="1">
                <a:latin typeface="+mj-lt"/>
                <a:sym typeface="Wingdings"/>
              </a:rPr>
              <a:t>of</a:t>
            </a:r>
            <a:r>
              <a:rPr lang="nb-NO" sz="2800" b="1" dirty="0">
                <a:latin typeface="+mj-lt"/>
                <a:sym typeface="Wingdings"/>
              </a:rPr>
              <a:t> </a:t>
            </a:r>
            <a:r>
              <a:rPr lang="nb-NO" sz="2800" b="1" dirty="0" err="1">
                <a:latin typeface="+mj-lt"/>
                <a:sym typeface="Wingdings"/>
              </a:rPr>
              <a:t>changes</a:t>
            </a:r>
            <a:r>
              <a:rPr lang="nb-NO" sz="2800" b="1" dirty="0">
                <a:latin typeface="+mj-lt"/>
                <a:sym typeface="Wingdings"/>
              </a:rPr>
              <a:t> in </a:t>
            </a:r>
            <a:r>
              <a:rPr lang="nb-NO" sz="2800" b="1" dirty="0" err="1">
                <a:latin typeface="+mj-lt"/>
                <a:sym typeface="Wingdings"/>
              </a:rPr>
              <a:t>other</a:t>
            </a:r>
            <a:r>
              <a:rPr lang="nb-NO" sz="2800" b="1" dirty="0">
                <a:latin typeface="+mj-lt"/>
                <a:sym typeface="Wingdings"/>
              </a:rPr>
              <a:t> </a:t>
            </a:r>
            <a:r>
              <a:rPr lang="nb-NO" sz="2800" b="1" dirty="0" err="1">
                <a:latin typeface="+mj-lt"/>
                <a:sym typeface="Wingdings"/>
              </a:rPr>
              <a:t>theological</a:t>
            </a:r>
            <a:r>
              <a:rPr lang="nb-NO" sz="2800" b="1" dirty="0">
                <a:latin typeface="+mj-lt"/>
                <a:sym typeface="Wingdings"/>
              </a:rPr>
              <a:t> </a:t>
            </a:r>
            <a:r>
              <a:rPr lang="nb-NO" sz="2800" b="1" dirty="0" err="1">
                <a:latin typeface="+mj-lt"/>
                <a:sym typeface="Wingdings"/>
              </a:rPr>
              <a:t>issues</a:t>
            </a:r>
            <a:endParaRPr lang="nb-NO" b="1" dirty="0">
              <a:latin typeface="+mj-lt"/>
            </a:endParaRPr>
          </a:p>
          <a:p>
            <a:endParaRPr lang="nb-NO" dirty="0"/>
          </a:p>
        </p:txBody>
      </p:sp>
    </p:spTree>
    <p:extLst>
      <p:ext uri="{BB962C8B-B14F-4D97-AF65-F5344CB8AC3E}">
        <p14:creationId xmlns:p14="http://schemas.microsoft.com/office/powerpoint/2010/main" val="4948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431807" y="116632"/>
            <a:ext cx="8136904" cy="718017"/>
          </a:xfrm>
          <a:prstGeom prst="rect">
            <a:avLst/>
          </a:prstGeom>
          <a:noFill/>
        </p:spPr>
        <p:txBody>
          <a:bodyPr wrap="square" rtlCol="0">
            <a:spAutoFit/>
          </a:bodyPr>
          <a:lstStyle/>
          <a:p>
            <a:pPr>
              <a:lnSpc>
                <a:spcPts val="5100"/>
              </a:lnSpc>
            </a:pPr>
            <a:r>
              <a:rPr lang="nb-NO" sz="4000" dirty="0" err="1">
                <a:solidFill>
                  <a:srgbClr val="7030A0"/>
                </a:solidFill>
                <a:latin typeface="Arial Black" panose="020B0A04020102020204" pitchFamily="34" charset="0"/>
                <a:cs typeface="Arial" panose="020B0604020202020204" pitchFamily="34" charset="0"/>
              </a:rPr>
              <a:t>Some</a:t>
            </a:r>
            <a:r>
              <a:rPr lang="nb-NO" sz="4000" dirty="0">
                <a:solidFill>
                  <a:srgbClr val="7030A0"/>
                </a:solidFill>
                <a:latin typeface="Arial Black" panose="020B0A04020102020204" pitchFamily="34" charset="0"/>
                <a:cs typeface="Arial" panose="020B0604020202020204" pitchFamily="34" charset="0"/>
              </a:rPr>
              <a:t> </a:t>
            </a:r>
            <a:r>
              <a:rPr lang="nb-NO" sz="4000" dirty="0" err="1">
                <a:solidFill>
                  <a:srgbClr val="7030A0"/>
                </a:solidFill>
                <a:latin typeface="Arial Black" panose="020B0A04020102020204" pitchFamily="34" charset="0"/>
                <a:cs typeface="Arial" panose="020B0604020202020204" pitchFamily="34" charset="0"/>
              </a:rPr>
              <a:t>crucial</a:t>
            </a:r>
            <a:r>
              <a:rPr lang="nb-NO" sz="4000" dirty="0">
                <a:solidFill>
                  <a:srgbClr val="7030A0"/>
                </a:solidFill>
                <a:latin typeface="Arial Black" panose="020B0A04020102020204" pitchFamily="34" charset="0"/>
                <a:cs typeface="Arial" panose="020B0604020202020204" pitchFamily="34" charset="0"/>
              </a:rPr>
              <a:t> questions</a:t>
            </a:r>
            <a:endParaRPr lang="nb-NO" sz="3200" dirty="0">
              <a:solidFill>
                <a:srgbClr val="7030A0"/>
              </a:solidFill>
              <a:latin typeface="Arial Black" panose="020B0A04020102020204" pitchFamily="34" charset="0"/>
              <a:cs typeface="Arial" panose="020B0604020202020204" pitchFamily="34" charset="0"/>
            </a:endParaRPr>
          </a:p>
        </p:txBody>
      </p:sp>
      <p:sp>
        <p:nvSpPr>
          <p:cNvPr id="8" name="TekstSylinder 7"/>
          <p:cNvSpPr txBox="1"/>
          <p:nvPr/>
        </p:nvSpPr>
        <p:spPr>
          <a:xfrm>
            <a:off x="179512" y="836712"/>
            <a:ext cx="8856984" cy="6217087"/>
          </a:xfrm>
          <a:prstGeom prst="rect">
            <a:avLst/>
          </a:prstGeom>
          <a:noFill/>
        </p:spPr>
        <p:txBody>
          <a:bodyPr wrap="square" rtlCol="0">
            <a:spAutoFit/>
          </a:bodyPr>
          <a:lstStyle/>
          <a:p>
            <a:pPr marL="285750" indent="-285750">
              <a:buFont typeface="Arial" charset="0"/>
              <a:buChar char="•"/>
            </a:pPr>
            <a:r>
              <a:rPr lang="nb-NO" sz="2400" b="1" dirty="0">
                <a:latin typeface="Arial" panose="020B0604020202020204" pitchFamily="34" charset="0"/>
                <a:cs typeface="Arial" panose="020B0604020202020204" pitchFamily="34" charset="0"/>
              </a:rPr>
              <a:t>Are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world</a:t>
            </a:r>
            <a:r>
              <a:rPr lang="nb-NO" sz="2400" b="1" dirty="0">
                <a:latin typeface="Arial" panose="020B0604020202020204" pitchFamily="34" charset="0"/>
                <a:cs typeface="Arial" panose="020B0604020202020204" pitchFamily="34" charset="0"/>
              </a:rPr>
              <a:t> and </a:t>
            </a:r>
            <a:r>
              <a:rPr lang="nb-NO" sz="2400" b="1" dirty="0" err="1">
                <a:latin typeface="Arial" panose="020B0604020202020204" pitchFamily="34" charset="0"/>
                <a:cs typeface="Arial" panose="020B0604020202020204" pitchFamily="34" charset="0"/>
              </a:rPr>
              <a:t>mankind</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created</a:t>
            </a:r>
            <a:r>
              <a:rPr lang="nb-NO" sz="2400" b="1" dirty="0">
                <a:latin typeface="Arial" panose="020B0604020202020204" pitchFamily="34" charset="0"/>
                <a:cs typeface="Arial" panose="020B0604020202020204" pitchFamily="34" charset="0"/>
              </a:rPr>
              <a:t>?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Is </a:t>
            </a:r>
            <a:r>
              <a:rPr lang="nb-NO" sz="2400" b="1" dirty="0" err="1">
                <a:latin typeface="Arial" panose="020B0604020202020204" pitchFamily="34" charset="0"/>
                <a:cs typeface="Arial" panose="020B0604020202020204" pitchFamily="34" charset="0"/>
              </a:rPr>
              <a:t>there</a:t>
            </a:r>
            <a:r>
              <a:rPr lang="nb-NO" sz="2400" b="1" dirty="0">
                <a:latin typeface="Arial" panose="020B0604020202020204" pitchFamily="34" charset="0"/>
                <a:cs typeface="Arial" panose="020B0604020202020204" pitchFamily="34" charset="0"/>
              </a:rPr>
              <a:t> a </a:t>
            </a:r>
            <a:r>
              <a:rPr lang="nb-NO" sz="2400" b="1" dirty="0" err="1">
                <a:latin typeface="Arial" panose="020B0604020202020204" pitchFamily="34" charset="0"/>
                <a:cs typeface="Arial" panose="020B0604020202020204" pitchFamily="34" charset="0"/>
              </a:rPr>
              <a:t>Creator</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who</a:t>
            </a:r>
            <a:r>
              <a:rPr lang="nb-NO" sz="2400" b="1" dirty="0">
                <a:latin typeface="Arial" panose="020B0604020202020204" pitchFamily="34" charset="0"/>
                <a:cs typeface="Arial" panose="020B0604020202020204" pitchFamily="34" charset="0"/>
              </a:rPr>
              <a:t> holds </a:t>
            </a:r>
            <a:r>
              <a:rPr lang="nb-NO" sz="2400" b="1" dirty="0" err="1">
                <a:latin typeface="Arial" panose="020B0604020202020204" pitchFamily="34" charset="0"/>
                <a:cs typeface="Arial" panose="020B0604020202020204" pitchFamily="34" charset="0"/>
              </a:rPr>
              <a:t>us</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responsible</a:t>
            </a:r>
            <a:r>
              <a:rPr lang="nb-NO" sz="2400" b="1" dirty="0">
                <a:latin typeface="Arial" panose="020B0604020202020204" pitchFamily="34" charset="0"/>
                <a:cs typeface="Arial" panose="020B0604020202020204" pitchFamily="34" charset="0"/>
              </a:rPr>
              <a:t>? </a:t>
            </a:r>
            <a:br>
              <a:rPr lang="nb-NO" sz="2200" b="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Or do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live in a </a:t>
            </a:r>
            <a:r>
              <a:rPr lang="nb-NO" sz="2200" dirty="0" err="1">
                <a:latin typeface="Arial" panose="020B0604020202020204" pitchFamily="34" charset="0"/>
                <a:cs typeface="Arial" panose="020B0604020202020204" pitchFamily="34" charset="0"/>
              </a:rPr>
              <a:t>universe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without</a:t>
            </a:r>
            <a:r>
              <a:rPr lang="nb-NO" sz="2200" dirty="0">
                <a:latin typeface="Arial" panose="020B0604020202020204" pitchFamily="34" charset="0"/>
                <a:cs typeface="Arial" panose="020B0604020202020204" pitchFamily="34" charset="0"/>
              </a:rPr>
              <a:t> a </a:t>
            </a:r>
            <a:r>
              <a:rPr lang="nb-NO" sz="2200" dirty="0" err="1">
                <a:latin typeface="Arial" panose="020B0604020202020204" pitchFamily="34" charset="0"/>
                <a:cs typeface="Arial" panose="020B0604020202020204" pitchFamily="34" charset="0"/>
              </a:rPr>
              <a:t>Creator</a:t>
            </a:r>
            <a:r>
              <a:rPr lang="nb-NO" sz="2200" dirty="0">
                <a:latin typeface="Arial" panose="020B0604020202020204" pitchFamily="34" charset="0"/>
                <a:cs typeface="Arial" panose="020B0604020202020204" pitchFamily="34" charset="0"/>
              </a:rPr>
              <a:t> or God</a:t>
            </a:r>
            <a:r>
              <a:rPr lang="nb-NO" sz="2000" dirty="0">
                <a:latin typeface="Arial" panose="020B0604020202020204" pitchFamily="34" charset="0"/>
                <a:cs typeface="Arial" panose="020B0604020202020204" pitchFamily="34" charset="0"/>
              </a:rPr>
              <a:t>? </a:t>
            </a:r>
          </a:p>
          <a:p>
            <a:pPr marL="285750" indent="-285750">
              <a:buFont typeface="Arial" charset="0"/>
              <a:buChar char="•"/>
            </a:pPr>
            <a:endParaRPr lang="nb-NO" sz="8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Is </a:t>
            </a:r>
            <a:r>
              <a:rPr lang="nb-NO" sz="2400" b="1" dirty="0" err="1">
                <a:latin typeface="Arial" panose="020B0604020202020204" pitchFamily="34" charset="0"/>
                <a:cs typeface="Arial" panose="020B0604020202020204" pitchFamily="34" charset="0"/>
              </a:rPr>
              <a:t>marriage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God’s</a:t>
            </a:r>
            <a:r>
              <a:rPr lang="nb-NO" sz="2400" b="1" dirty="0">
                <a:latin typeface="Arial" panose="020B0604020202020204" pitchFamily="34" charset="0"/>
                <a:cs typeface="Arial" panose="020B0604020202020204" pitchFamily="34" charset="0"/>
              </a:rPr>
              <a:t> design for </a:t>
            </a:r>
            <a:r>
              <a:rPr lang="nb-NO" sz="2400" b="1" dirty="0" err="1">
                <a:latin typeface="Arial" panose="020B0604020202020204" pitchFamily="34" charset="0"/>
                <a:cs typeface="Arial" panose="020B0604020202020204" pitchFamily="34" charset="0"/>
              </a:rPr>
              <a:t>one</a:t>
            </a:r>
            <a:r>
              <a:rPr lang="nb-NO" sz="2400" b="1" dirty="0">
                <a:latin typeface="Arial" panose="020B0604020202020204" pitchFamily="34" charset="0"/>
                <a:cs typeface="Arial" panose="020B0604020202020204" pitchFamily="34" charset="0"/>
              </a:rPr>
              <a:t> man and </a:t>
            </a:r>
            <a:r>
              <a:rPr lang="nb-NO" sz="2400" b="1" dirty="0" err="1">
                <a:latin typeface="Arial" panose="020B0604020202020204" pitchFamily="34" charset="0"/>
                <a:cs typeface="Arial" panose="020B0604020202020204" pitchFamily="34" charset="0"/>
              </a:rPr>
              <a:t>one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woman</a:t>
            </a:r>
            <a:r>
              <a:rPr lang="nb-NO" sz="2400" b="1" dirty="0">
                <a:latin typeface="Arial" panose="020B0604020202020204" pitchFamily="34" charset="0"/>
                <a:cs typeface="Arial" panose="020B0604020202020204" pitchFamily="34" charset="0"/>
              </a:rPr>
              <a:t>?</a:t>
            </a:r>
            <a:br>
              <a:rPr lang="nb-NO" sz="2400" b="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Or is </a:t>
            </a:r>
            <a:r>
              <a:rPr lang="nb-NO" sz="2200" dirty="0" err="1">
                <a:latin typeface="Arial" panose="020B0604020202020204" pitchFamily="34" charset="0"/>
                <a:cs typeface="Arial" panose="020B0604020202020204" pitchFamily="34" charset="0"/>
              </a:rPr>
              <a:t>marriage</a:t>
            </a:r>
            <a:r>
              <a:rPr lang="nb-NO" sz="2200" dirty="0">
                <a:latin typeface="Arial" panose="020B0604020202020204" pitchFamily="34" charset="0"/>
                <a:cs typeface="Arial" panose="020B0604020202020204" pitchFamily="34" charset="0"/>
              </a:rPr>
              <a:t> a ‘</a:t>
            </a:r>
            <a:r>
              <a:rPr lang="nb-NO" sz="2200" dirty="0" err="1">
                <a:latin typeface="Arial" panose="020B0604020202020204" pitchFamily="34" charset="0"/>
                <a:cs typeface="Arial" panose="020B0604020202020204" pitchFamily="34" charset="0"/>
              </a:rPr>
              <a:t>social</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construct</a:t>
            </a:r>
            <a:r>
              <a:rPr lang="nb-NO" sz="2200" dirty="0">
                <a:latin typeface="Arial" panose="020B0604020202020204" pitchFamily="34" charset="0"/>
                <a:cs typeface="Arial" panose="020B0604020202020204" pitchFamily="34" charset="0"/>
              </a:rPr>
              <a:t>’, a man-</a:t>
            </a:r>
            <a:r>
              <a:rPr lang="nb-NO" sz="2200" dirty="0" err="1">
                <a:latin typeface="Arial" panose="020B0604020202020204" pitchFamily="34" charset="0"/>
                <a:cs typeface="Arial" panose="020B0604020202020204" pitchFamily="34" charset="0"/>
              </a:rPr>
              <a:t>made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invention</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which</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free</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define</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redefine</a:t>
            </a:r>
            <a:r>
              <a:rPr lang="nb-NO" sz="2200" dirty="0">
                <a:latin typeface="Arial" panose="020B0604020202020204" pitchFamily="34" charset="0"/>
                <a:cs typeface="Arial" panose="020B0604020202020204" pitchFamily="34" charset="0"/>
              </a:rPr>
              <a:t> as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like?</a:t>
            </a:r>
          </a:p>
          <a:p>
            <a:pPr marL="285750" indent="-285750">
              <a:buFont typeface="Arial" charset="0"/>
              <a:buChar char="•"/>
            </a:pPr>
            <a:endParaRPr lang="nb-NO" sz="8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Is it a God-given right for </a:t>
            </a:r>
            <a:r>
              <a:rPr lang="nb-NO" sz="2400" b="1" dirty="0" err="1">
                <a:latin typeface="Arial" panose="020B0604020202020204" pitchFamily="34" charset="0"/>
                <a:cs typeface="Arial" panose="020B0604020202020204" pitchFamily="34" charset="0"/>
              </a:rPr>
              <a:t>children</a:t>
            </a:r>
            <a:r>
              <a:rPr lang="nb-NO" sz="2400" b="1" dirty="0">
                <a:latin typeface="Arial" panose="020B0604020202020204" pitchFamily="34" charset="0"/>
                <a:cs typeface="Arial" panose="020B0604020202020204" pitchFamily="34" charset="0"/>
              </a:rPr>
              <a:t> to </a:t>
            </a:r>
            <a:r>
              <a:rPr lang="nb-NO" sz="2400" b="1" dirty="0" err="1">
                <a:latin typeface="Arial" panose="020B0604020202020204" pitchFamily="34" charset="0"/>
                <a:cs typeface="Arial" panose="020B0604020202020204" pitchFamily="34" charset="0"/>
              </a:rPr>
              <a:t>know</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their</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father</a:t>
            </a:r>
            <a:r>
              <a:rPr lang="nb-NO" sz="2400" b="1" dirty="0">
                <a:latin typeface="Arial" panose="020B0604020202020204" pitchFamily="34" charset="0"/>
                <a:cs typeface="Arial" panose="020B0604020202020204" pitchFamily="34" charset="0"/>
              </a:rPr>
              <a:t> and </a:t>
            </a:r>
            <a:r>
              <a:rPr lang="nb-NO" sz="2400" b="1" dirty="0" err="1">
                <a:latin typeface="Arial" panose="020B0604020202020204" pitchFamily="34" charset="0"/>
                <a:cs typeface="Arial" panose="020B0604020202020204" pitchFamily="34" charset="0"/>
              </a:rPr>
              <a:t>mother</a:t>
            </a:r>
            <a:r>
              <a:rPr lang="nb-NO" sz="2200" b="1"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 Or is </a:t>
            </a:r>
            <a:r>
              <a:rPr lang="nb-NO" sz="2200" dirty="0" err="1">
                <a:latin typeface="Arial" panose="020B0604020202020204" pitchFamily="34" charset="0"/>
                <a:cs typeface="Arial" panose="020B0604020202020204" pitchFamily="34" charset="0"/>
              </a:rPr>
              <a:t>planned</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fatherlessness</a:t>
            </a:r>
            <a:r>
              <a:rPr lang="nb-NO" sz="2200" dirty="0">
                <a:latin typeface="Arial" panose="020B0604020202020204" pitchFamily="34" charset="0"/>
                <a:cs typeface="Arial" panose="020B0604020202020204" pitchFamily="34" charset="0"/>
              </a:rPr>
              <a:t> or </a:t>
            </a:r>
            <a:r>
              <a:rPr lang="nb-NO" sz="2200" dirty="0" err="1">
                <a:latin typeface="Arial" panose="020B0604020202020204" pitchFamily="34" charset="0"/>
                <a:cs typeface="Arial" panose="020B0604020202020204" pitchFamily="34" charset="0"/>
              </a:rPr>
              <a:t>mother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lessness</a:t>
            </a:r>
            <a:r>
              <a:rPr lang="nb-NO" sz="2200" dirty="0">
                <a:latin typeface="Arial" panose="020B0604020202020204" pitchFamily="34" charset="0"/>
                <a:cs typeface="Arial" panose="020B0604020202020204" pitchFamily="34" charset="0"/>
              </a:rPr>
              <a:t> in a </a:t>
            </a:r>
            <a:r>
              <a:rPr lang="nb-NO" sz="2200" dirty="0" err="1">
                <a:latin typeface="Arial" panose="020B0604020202020204" pitchFamily="34" charset="0"/>
                <a:cs typeface="Arial" panose="020B0604020202020204" pitchFamily="34" charset="0"/>
              </a:rPr>
              <a:t>child’s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life</a:t>
            </a:r>
            <a:r>
              <a:rPr lang="nb-NO" sz="2200" dirty="0">
                <a:latin typeface="Arial" panose="020B0604020202020204" pitchFamily="34" charset="0"/>
                <a:cs typeface="Arial" panose="020B0604020202020204" pitchFamily="34" charset="0"/>
              </a:rPr>
              <a:t> in </a:t>
            </a:r>
            <a:r>
              <a:rPr lang="nb-NO" sz="2200" dirty="0" err="1">
                <a:latin typeface="Arial" panose="020B0604020202020204" pitchFamily="34" charset="0"/>
                <a:cs typeface="Arial" panose="020B0604020202020204" pitchFamily="34" charset="0"/>
              </a:rPr>
              <a:t>accordance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with</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God’s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will</a:t>
            </a:r>
            <a:r>
              <a:rPr lang="nb-NO" sz="2200" dirty="0">
                <a:latin typeface="Arial" panose="020B0604020202020204" pitchFamily="34" charset="0"/>
                <a:cs typeface="Arial" panose="020B0604020202020204" pitchFamily="34" charset="0"/>
              </a:rPr>
              <a:t>?</a:t>
            </a:r>
          </a:p>
          <a:p>
            <a:pPr marL="285750" indent="-285750">
              <a:buFont typeface="Arial" charset="0"/>
              <a:buChar char="•"/>
            </a:pPr>
            <a:endParaRPr lang="nb-NO" sz="5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Are </a:t>
            </a:r>
            <a:r>
              <a:rPr lang="nb-NO" sz="2400" b="1" dirty="0" err="1">
                <a:latin typeface="Arial" panose="020B0604020202020204" pitchFamily="34" charset="0"/>
                <a:cs typeface="Arial" panose="020B0604020202020204" pitchFamily="34" charset="0"/>
              </a:rPr>
              <a:t>homosexual</a:t>
            </a:r>
            <a:r>
              <a:rPr lang="nb-NO" sz="2400" b="1" dirty="0">
                <a:latin typeface="Arial" panose="020B0604020202020204" pitchFamily="34" charset="0"/>
                <a:cs typeface="Arial" panose="020B0604020202020204" pitchFamily="34" charset="0"/>
              </a:rPr>
              <a:t> relationships in </a:t>
            </a:r>
            <a:r>
              <a:rPr lang="nb-NO" sz="2400" b="1" dirty="0" err="1">
                <a:latin typeface="Arial" panose="020B0604020202020204" pitchFamily="34" charset="0"/>
                <a:cs typeface="Arial" panose="020B0604020202020204" pitchFamily="34" charset="0"/>
              </a:rPr>
              <a:t>harmony</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with</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God’s</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will</a:t>
            </a:r>
            <a:r>
              <a:rPr lang="nb-NO" sz="2400" b="1"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Or </a:t>
            </a:r>
            <a:r>
              <a:rPr lang="nb-NO" sz="2200" dirty="0" err="1">
                <a:latin typeface="Arial" panose="020B0604020202020204" pitchFamily="34" charset="0"/>
                <a:cs typeface="Arial" panose="020B0604020202020204" pitchFamily="34" charset="0"/>
              </a:rPr>
              <a:t>does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Bible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teach</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that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sexual</a:t>
            </a:r>
            <a:r>
              <a:rPr lang="nb-NO" sz="2200" dirty="0">
                <a:latin typeface="Arial" panose="020B0604020202020204" pitchFamily="34" charset="0"/>
                <a:cs typeface="Arial" panose="020B0604020202020204" pitchFamily="34" charset="0"/>
              </a:rPr>
              <a:t> relationships </a:t>
            </a:r>
            <a:r>
              <a:rPr lang="nb-NO" sz="2200" dirty="0" err="1">
                <a:latin typeface="Arial" panose="020B0604020202020204" pitchFamily="34" charset="0"/>
                <a:cs typeface="Arial" panose="020B0604020202020204" pitchFamily="34" charset="0"/>
              </a:rPr>
              <a:t>belong</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within</a:t>
            </a:r>
            <a:r>
              <a:rPr lang="nb-NO" sz="2200" dirty="0">
                <a:latin typeface="Arial" panose="020B0604020202020204" pitchFamily="34" charset="0"/>
                <a:cs typeface="Arial" panose="020B0604020202020204" pitchFamily="34" charset="0"/>
              </a:rPr>
              <a:t> a </a:t>
            </a:r>
            <a:r>
              <a:rPr lang="nb-NO" sz="2200" dirty="0" err="1">
                <a:latin typeface="Arial" panose="020B0604020202020204" pitchFamily="34" charset="0"/>
                <a:cs typeface="Arial" panose="020B0604020202020204" pitchFamily="34" charset="0"/>
              </a:rPr>
              <a:t>marriage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between</a:t>
            </a:r>
            <a:r>
              <a:rPr lang="nb-NO" sz="2200" dirty="0">
                <a:latin typeface="Arial" panose="020B0604020202020204" pitchFamily="34" charset="0"/>
                <a:cs typeface="Arial" panose="020B0604020202020204" pitchFamily="34" charset="0"/>
              </a:rPr>
              <a:t> a man and a </a:t>
            </a:r>
            <a:r>
              <a:rPr lang="nb-NO" sz="2200" dirty="0" err="1">
                <a:latin typeface="Arial" panose="020B0604020202020204" pitchFamily="34" charset="0"/>
                <a:cs typeface="Arial" panose="020B0604020202020204" pitchFamily="34" charset="0"/>
              </a:rPr>
              <a:t>woman</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Is </a:t>
            </a:r>
            <a:r>
              <a:rPr lang="nb-NO" sz="2400" b="1" dirty="0" err="1">
                <a:latin typeface="Arial" panose="020B0604020202020204" pitchFamily="34" charset="0"/>
                <a:cs typeface="Arial" panose="020B0604020202020204" pitchFamily="34" charset="0"/>
              </a:rPr>
              <a:t>biological</a:t>
            </a:r>
            <a:r>
              <a:rPr lang="nb-NO" sz="2400" b="1" dirty="0">
                <a:latin typeface="Arial" panose="020B0604020202020204" pitchFamily="34" charset="0"/>
                <a:cs typeface="Arial" panose="020B0604020202020204" pitchFamily="34" charset="0"/>
              </a:rPr>
              <a:t> sex and </a:t>
            </a:r>
            <a:r>
              <a:rPr lang="nb-NO" sz="2400" b="1" dirty="0" err="1">
                <a:latin typeface="Arial" panose="020B0604020202020204" pitchFamily="34" charset="0"/>
                <a:cs typeface="Arial" panose="020B0604020202020204" pitchFamily="34" charset="0"/>
              </a:rPr>
              <a:t>gender</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defined</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on</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basis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feelings and </a:t>
            </a:r>
            <a:r>
              <a:rPr lang="nb-NO" sz="2400" b="1" dirty="0" err="1">
                <a:latin typeface="Arial" panose="020B0604020202020204" pitchFamily="34" charset="0"/>
                <a:cs typeface="Arial" panose="020B0604020202020204" pitchFamily="34" charset="0"/>
              </a:rPr>
              <a:t>preferences</a:t>
            </a:r>
            <a:r>
              <a:rPr lang="nb-NO" sz="2400" b="1" dirty="0">
                <a:latin typeface="Arial" panose="020B0604020202020204" pitchFamily="34" charset="0"/>
                <a:cs typeface="Arial" panose="020B0604020202020204" pitchFamily="34" charset="0"/>
              </a:rPr>
              <a:t>, or </a:t>
            </a:r>
            <a:r>
              <a:rPr lang="nb-NO" sz="2400" b="1" dirty="0" err="1">
                <a:latin typeface="Arial" panose="020B0604020202020204" pitchFamily="34" charset="0"/>
                <a:cs typeface="Arial" panose="020B0604020202020204" pitchFamily="34" charset="0"/>
              </a:rPr>
              <a:t>on</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biology</a:t>
            </a:r>
            <a:r>
              <a:rPr lang="nb-NO" sz="2400" b="1" dirty="0">
                <a:latin typeface="Arial" panose="020B0604020202020204" pitchFamily="34" charset="0"/>
                <a:cs typeface="Arial" panose="020B0604020202020204" pitchFamily="34" charset="0"/>
              </a:rPr>
              <a:t>?</a:t>
            </a:r>
            <a:r>
              <a:rPr lang="nb-NO" sz="2200" b="1"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How </a:t>
            </a:r>
            <a:r>
              <a:rPr lang="nb-NO" sz="2200" dirty="0" err="1">
                <a:latin typeface="Arial" panose="020B0604020202020204" pitchFamily="34" charset="0"/>
                <a:cs typeface="Arial" panose="020B0604020202020204" pitchFamily="34" charset="0"/>
              </a:rPr>
              <a:t>many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bio-logical</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sexes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What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about</a:t>
            </a:r>
            <a:r>
              <a:rPr lang="nb-NO" sz="2200"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XX and XY </a:t>
            </a:r>
            <a:r>
              <a:rPr lang="nb-NO" sz="2200" dirty="0" err="1">
                <a:latin typeface="Arial" panose="020B0604020202020204" pitchFamily="34" charset="0"/>
                <a:cs typeface="Arial" panose="020B0604020202020204" pitchFamily="34" charset="0"/>
              </a:rPr>
              <a:t>chromosomes</a:t>
            </a:r>
            <a:r>
              <a:rPr lang="nb-NO" sz="2000" dirty="0">
                <a:latin typeface="Arial" panose="020B0604020202020204" pitchFamily="34" charset="0"/>
                <a:cs typeface="Arial" panose="020B0604020202020204" pitchFamily="34" charset="0"/>
              </a:rPr>
              <a:t>?</a:t>
            </a:r>
            <a:br>
              <a:rPr lang="nb-NO" sz="1100" dirty="0">
                <a:latin typeface="Arial" panose="020B0604020202020204" pitchFamily="34" charset="0"/>
                <a:cs typeface="Arial" panose="020B0604020202020204" pitchFamily="34" charset="0"/>
                <a:sym typeface="Wingdings" panose="05000000000000000000" pitchFamily="2" charset="2"/>
              </a:rPr>
            </a:br>
            <a:endParaRPr lang="nb-NO" sz="2000" dirty="0">
              <a:latin typeface="Arial" panose="020B0604020202020204" pitchFamily="34" charset="0"/>
              <a:cs typeface="Arial" panose="020B0604020202020204" pitchFamily="34" charset="0"/>
            </a:endParaRPr>
          </a:p>
        </p:txBody>
      </p:sp>
      <p:pic>
        <p:nvPicPr>
          <p:cNvPr id="9" name="Picture 2" descr="Image result for T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6668"/>
            <a:ext cx="2491909" cy="130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6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55575" y="226377"/>
            <a:ext cx="8808913" cy="7363554"/>
          </a:xfrm>
          <a:prstGeom prst="rect">
            <a:avLst/>
          </a:prstGeom>
          <a:noFill/>
        </p:spPr>
        <p:txBody>
          <a:bodyPr wrap="square" rtlCol="0">
            <a:spAutoFit/>
          </a:bodyPr>
          <a:lstStyle/>
          <a:p>
            <a:pPr lvl="4">
              <a:lnSpc>
                <a:spcPts val="3700"/>
              </a:lnSpc>
            </a:pPr>
            <a:r>
              <a:rPr lang="nb-NO" sz="4400" b="1" dirty="0">
                <a:solidFill>
                  <a:srgbClr val="7030A0"/>
                </a:solidFill>
                <a:latin typeface="Arial Black" panose="020B0A04020102020204" pitchFamily="34" charset="0"/>
                <a:cs typeface="Arial" panose="020B0604020202020204" pitchFamily="34" charset="0"/>
              </a:rPr>
              <a:t>  </a:t>
            </a:r>
            <a:r>
              <a:rPr lang="nb-NO" sz="4400" b="1" dirty="0" err="1">
                <a:solidFill>
                  <a:srgbClr val="7030A0"/>
                </a:solidFill>
                <a:latin typeface="Arial Black" panose="020B0A04020102020204" pitchFamily="34" charset="0"/>
                <a:cs typeface="Arial" panose="020B0604020202020204" pitchFamily="34" charset="0"/>
              </a:rPr>
              <a:t>Two</a:t>
            </a:r>
            <a:r>
              <a:rPr lang="nb-NO" sz="4400" b="1" dirty="0">
                <a:solidFill>
                  <a:srgbClr val="7030A0"/>
                </a:solidFill>
                <a:latin typeface="Arial Black" panose="020B0A04020102020204" pitchFamily="34" charset="0"/>
                <a:cs typeface="Arial" panose="020B0604020202020204" pitchFamily="34" charset="0"/>
              </a:rPr>
              <a:t> fundamental</a:t>
            </a:r>
          </a:p>
          <a:p>
            <a:pPr lvl="4">
              <a:lnSpc>
                <a:spcPts val="3700"/>
              </a:lnSpc>
            </a:pPr>
            <a:r>
              <a:rPr lang="nb-NO" sz="4400" b="1" dirty="0">
                <a:solidFill>
                  <a:srgbClr val="7030A0"/>
                </a:solidFill>
                <a:latin typeface="Arial Black" panose="020B0A04020102020204" pitchFamily="34" charset="0"/>
                <a:cs typeface="Arial" panose="020B0604020202020204" pitchFamily="34" charset="0"/>
              </a:rPr>
              <a:t>  </a:t>
            </a:r>
            <a:r>
              <a:rPr lang="nb-NO" sz="4400" b="1" dirty="0" err="1">
                <a:solidFill>
                  <a:srgbClr val="7030A0"/>
                </a:solidFill>
                <a:latin typeface="Arial Black" panose="020B0A04020102020204" pitchFamily="34" charset="0"/>
                <a:cs typeface="Arial" panose="020B0604020202020204" pitchFamily="34" charset="0"/>
              </a:rPr>
              <a:t>truths</a:t>
            </a:r>
            <a:r>
              <a:rPr lang="nb-NO" sz="4400" b="1" dirty="0">
                <a:solidFill>
                  <a:srgbClr val="7030A0"/>
                </a:solidFill>
                <a:latin typeface="Arial Black" panose="020B0A04020102020204" pitchFamily="34" charset="0"/>
                <a:cs typeface="Arial" panose="020B0604020202020204" pitchFamily="34" charset="0"/>
              </a:rPr>
              <a:t> to </a:t>
            </a:r>
            <a:r>
              <a:rPr lang="nb-NO" sz="4400" b="1" dirty="0" err="1">
                <a:solidFill>
                  <a:srgbClr val="7030A0"/>
                </a:solidFill>
                <a:latin typeface="Arial Black" panose="020B0A04020102020204" pitchFamily="34" charset="0"/>
                <a:cs typeface="Arial" panose="020B0604020202020204" pitchFamily="34" charset="0"/>
              </a:rPr>
              <a:t>remember</a:t>
            </a:r>
            <a:endParaRPr lang="nb-NO" sz="4400" b="1" dirty="0">
              <a:solidFill>
                <a:srgbClr val="7030A0"/>
              </a:solidFill>
              <a:latin typeface="Arial Black" panose="020B0A04020102020204" pitchFamily="34" charset="0"/>
              <a:cs typeface="Arial" panose="020B0604020202020204" pitchFamily="34" charset="0"/>
            </a:endParaRPr>
          </a:p>
          <a:p>
            <a:pPr lvl="4">
              <a:lnSpc>
                <a:spcPts val="3700"/>
              </a:lnSpc>
            </a:pPr>
            <a:endParaRPr lang="nb-NO" sz="2400" b="1" dirty="0">
              <a:latin typeface="Arial" panose="020B0604020202020204" pitchFamily="34" charset="0"/>
              <a:cs typeface="Arial" panose="020B0604020202020204" pitchFamily="34" charset="0"/>
            </a:endParaRPr>
          </a:p>
          <a:p>
            <a:pPr marL="457200" indent="-457200" defTabSz="360000">
              <a:buAutoNum type="arabicParenR"/>
            </a:pPr>
            <a:r>
              <a:rPr lang="nb-NO" sz="2200" b="1" dirty="0">
                <a:latin typeface="Arial" panose="020B0604020202020204" pitchFamily="34" charset="0"/>
                <a:cs typeface="Arial" panose="020B0604020202020204" pitchFamily="34" charset="0"/>
              </a:rPr>
              <a:t>WE ARE A DIFFERENT PEOPLE.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belong</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another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kingdom</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another</a:t>
            </a:r>
            <a:r>
              <a:rPr lang="nb-NO" sz="2200" dirty="0">
                <a:latin typeface="Arial" panose="020B0604020202020204" pitchFamily="34" charset="0"/>
                <a:cs typeface="Arial" panose="020B0604020202020204" pitchFamily="34" charset="0"/>
              </a:rPr>
              <a:t> Lord,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have </a:t>
            </a:r>
            <a:r>
              <a:rPr lang="nb-NO" sz="2200" dirty="0" err="1">
                <a:latin typeface="Arial" panose="020B0604020202020204" pitchFamily="34" charset="0"/>
                <a:cs typeface="Arial" panose="020B0604020202020204" pitchFamily="34" charset="0"/>
              </a:rPr>
              <a:t>other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values</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priorities</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obey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another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authority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‘strangers’ and ‘</a:t>
            </a:r>
            <a:r>
              <a:rPr lang="nb-NO" sz="2200" dirty="0" err="1">
                <a:latin typeface="Arial" panose="020B0604020202020204" pitchFamily="34" charset="0"/>
                <a:cs typeface="Arial" panose="020B0604020202020204" pitchFamily="34" charset="0"/>
              </a:rPr>
              <a:t>foreigners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see</a:t>
            </a:r>
            <a:r>
              <a:rPr lang="nb-NO" sz="2200" dirty="0">
                <a:latin typeface="Arial" panose="020B0604020202020204" pitchFamily="34" charset="0"/>
                <a:cs typeface="Arial" panose="020B0604020202020204" pitchFamily="34" charset="0"/>
              </a:rPr>
              <a:t> 1 Peter 1:1, 17b; 2:11. Jesus </a:t>
            </a:r>
            <a:r>
              <a:rPr lang="nb-NO" sz="2200" dirty="0" err="1">
                <a:latin typeface="Arial" panose="020B0604020202020204" pitchFamily="34" charset="0"/>
                <a:cs typeface="Arial" panose="020B0604020202020204" pitchFamily="34" charset="0"/>
              </a:rPr>
              <a:t>says</a:t>
            </a:r>
            <a:r>
              <a:rPr lang="nb-NO" sz="2200" dirty="0">
                <a:latin typeface="Arial" panose="020B0604020202020204" pitchFamily="34" charset="0"/>
                <a:cs typeface="Arial" panose="020B0604020202020204" pitchFamily="34" charset="0"/>
              </a:rPr>
              <a:t> in John 17 </a:t>
            </a:r>
            <a:r>
              <a:rPr lang="nb-NO" sz="2200" dirty="0" err="1">
                <a:latin typeface="Arial" panose="020B0604020202020204" pitchFamily="34" charset="0"/>
                <a:cs typeface="Arial" panose="020B0604020202020204" pitchFamily="34" charset="0"/>
              </a:rPr>
              <a:t>that</a:t>
            </a:r>
            <a:r>
              <a:rPr lang="nb-NO" sz="2200" dirty="0">
                <a:latin typeface="Arial" panose="020B0604020202020204" pitchFamily="34" charset="0"/>
                <a:cs typeface="Arial" panose="020B0604020202020204" pitchFamily="34" charset="0"/>
              </a:rPr>
              <a:t> His </a:t>
            </a:r>
            <a:r>
              <a:rPr lang="nb-NO" sz="2200" dirty="0" err="1">
                <a:latin typeface="Arial" panose="020B0604020202020204" pitchFamily="34" charset="0"/>
                <a:cs typeface="Arial" panose="020B0604020202020204" pitchFamily="34" charset="0"/>
              </a:rPr>
              <a:t>people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‘in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world</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but</a:t>
            </a:r>
            <a:r>
              <a:rPr lang="nb-NO" sz="2200" dirty="0">
                <a:latin typeface="Arial" panose="020B0604020202020204" pitchFamily="34" charset="0"/>
                <a:cs typeface="Arial" panose="020B0604020202020204" pitchFamily="34" charset="0"/>
              </a:rPr>
              <a:t> not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world</a:t>
            </a:r>
            <a:r>
              <a:rPr lang="nb-NO" sz="2200" dirty="0">
                <a:latin typeface="Arial" panose="020B0604020202020204" pitchFamily="34" charset="0"/>
                <a:cs typeface="Arial" panose="020B0604020202020204" pitchFamily="34" charset="0"/>
              </a:rPr>
              <a:t>’ and He </a:t>
            </a:r>
            <a:r>
              <a:rPr lang="nb-NO" sz="2200" dirty="0" err="1">
                <a:latin typeface="Arial" panose="020B0604020202020204" pitchFamily="34" charset="0"/>
                <a:cs typeface="Arial" panose="020B0604020202020204" pitchFamily="34" charset="0"/>
              </a:rPr>
              <a:t>sends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us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into</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world</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endParaRPr lang="nb-NO" sz="2200" dirty="0">
              <a:latin typeface="Arial" panose="020B0604020202020204" pitchFamily="34" charset="0"/>
              <a:cs typeface="Arial" panose="020B0604020202020204" pitchFamily="34" charset="0"/>
            </a:endParaRPr>
          </a:p>
          <a:p>
            <a:pPr marL="457200" indent="-457200" defTabSz="360000">
              <a:buAutoNum type="arabicParenR"/>
            </a:pPr>
            <a:r>
              <a:rPr lang="nb-NO" sz="2200" b="1" dirty="0">
                <a:latin typeface="Arial" panose="020B0604020202020204" pitchFamily="34" charset="0"/>
                <a:cs typeface="Arial" panose="020B0604020202020204" pitchFamily="34" charset="0"/>
              </a:rPr>
              <a:t>THE CENTRALITY OF TRUTH. </a:t>
            </a:r>
            <a:br>
              <a:rPr lang="nb-NO" sz="24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God’s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truth</a:t>
            </a:r>
            <a:r>
              <a:rPr lang="nb-NO" sz="2200" dirty="0">
                <a:latin typeface="Arial" panose="020B0604020202020204" pitchFamily="34" charset="0"/>
                <a:cs typeface="Arial" panose="020B0604020202020204" pitchFamily="34" charset="0"/>
              </a:rPr>
              <a:t> never </a:t>
            </a:r>
            <a:r>
              <a:rPr lang="nb-NO" sz="2200" dirty="0" err="1">
                <a:latin typeface="Arial" panose="020B0604020202020204" pitchFamily="34" charset="0"/>
                <a:cs typeface="Arial" panose="020B0604020202020204" pitchFamily="34" charset="0"/>
              </a:rPr>
              <a:t>expires</a:t>
            </a:r>
            <a:r>
              <a:rPr lang="nb-NO" sz="2200" dirty="0">
                <a:latin typeface="Arial" panose="020B0604020202020204" pitchFamily="34" charset="0"/>
                <a:cs typeface="Arial" panose="020B0604020202020204" pitchFamily="34" charset="0"/>
              </a:rPr>
              <a:t>, is never </a:t>
            </a:r>
            <a:r>
              <a:rPr lang="nb-NO" sz="2200" dirty="0" err="1">
                <a:latin typeface="Arial" panose="020B0604020202020204" pitchFamily="34" charset="0"/>
                <a:cs typeface="Arial" panose="020B0604020202020204" pitchFamily="34" charset="0"/>
              </a:rPr>
              <a:t>out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date</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God’s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truth</a:t>
            </a:r>
            <a:r>
              <a:rPr lang="nb-NO" sz="2200" dirty="0">
                <a:latin typeface="Arial" panose="020B0604020202020204" pitchFamily="34" charset="0"/>
                <a:cs typeface="Arial" panose="020B0604020202020204" pitchFamily="34" charset="0"/>
              </a:rPr>
              <a:t> is never a lost </a:t>
            </a:r>
            <a:r>
              <a:rPr lang="nb-NO" sz="2200" dirty="0" err="1">
                <a:latin typeface="Arial" panose="020B0604020202020204" pitchFamily="34" charset="0"/>
                <a:cs typeface="Arial" panose="020B0604020202020204" pitchFamily="34" charset="0"/>
              </a:rPr>
              <a:t>cause</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‘Never, never, never ask: Is it </a:t>
            </a:r>
            <a:r>
              <a:rPr lang="nb-NO" sz="2200" dirty="0" err="1">
                <a:latin typeface="Arial" panose="020B0604020202020204" pitchFamily="34" charset="0"/>
                <a:cs typeface="Arial" panose="020B0604020202020204" pitchFamily="34" charset="0"/>
              </a:rPr>
              <a:t>possible</a:t>
            </a:r>
            <a:r>
              <a:rPr lang="nb-NO" sz="2200" dirty="0">
                <a:latin typeface="Arial" panose="020B0604020202020204" pitchFamily="34" charset="0"/>
                <a:cs typeface="Arial" panose="020B0604020202020204" pitchFamily="34" charset="0"/>
              </a:rPr>
              <a:t>/</a:t>
            </a:r>
            <a:r>
              <a:rPr lang="nb-NO" sz="2200" dirty="0" err="1">
                <a:latin typeface="Arial" panose="020B0604020202020204" pitchFamily="34" charset="0"/>
                <a:cs typeface="Arial" panose="020B0604020202020204" pitchFamily="34" charset="0"/>
              </a:rPr>
              <a:t>worthwhile</a:t>
            </a:r>
            <a:r>
              <a:rPr lang="nb-NO" sz="2200" dirty="0">
                <a:latin typeface="Arial" panose="020B0604020202020204" pitchFamily="34" charset="0"/>
                <a:cs typeface="Arial" panose="020B0604020202020204" pitchFamily="34" charset="0"/>
              </a:rPr>
              <a: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Ask </a:t>
            </a:r>
            <a:r>
              <a:rPr lang="nb-NO" sz="2200" dirty="0" err="1">
                <a:latin typeface="Arial" panose="020B0604020202020204" pitchFamily="34" charset="0"/>
                <a:cs typeface="Arial" panose="020B0604020202020204" pitchFamily="34" charset="0"/>
              </a:rPr>
              <a:t>only</a:t>
            </a:r>
            <a:r>
              <a:rPr lang="nb-NO" sz="2200" dirty="0">
                <a:latin typeface="Arial" panose="020B0604020202020204" pitchFamily="34" charset="0"/>
                <a:cs typeface="Arial" panose="020B0604020202020204" pitchFamily="34" charset="0"/>
              </a:rPr>
              <a:t>: Is it true?’ (Kaj Munk)</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Jesus </a:t>
            </a:r>
            <a:r>
              <a:rPr lang="nb-NO" sz="2200" dirty="0" err="1">
                <a:latin typeface="Arial" panose="020B0604020202020204" pitchFamily="34" charset="0"/>
                <a:cs typeface="Arial" panose="020B0604020202020204" pitchFamily="34" charset="0"/>
              </a:rPr>
              <a:t>said</a:t>
            </a:r>
            <a:r>
              <a:rPr lang="nb-NO" sz="2200" dirty="0">
                <a:latin typeface="Arial" panose="020B0604020202020204" pitchFamily="34" charset="0"/>
                <a:cs typeface="Arial" panose="020B0604020202020204" pitchFamily="34" charset="0"/>
              </a:rPr>
              <a:t>, ‘I am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way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truth</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life</a:t>
            </a:r>
            <a:r>
              <a:rPr lang="nb-NO" sz="2400"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(John 14:6).</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Jan Hus: «Live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truth</a:t>
            </a:r>
            <a:r>
              <a:rPr lang="nb-NO" sz="2200" dirty="0">
                <a:latin typeface="Arial" panose="020B0604020202020204" pitchFamily="34" charset="0"/>
                <a:cs typeface="Arial" panose="020B0604020202020204" pitchFamily="34" charset="0"/>
              </a:rPr>
              <a:t>!» (See his </a:t>
            </a:r>
            <a:r>
              <a:rPr lang="nb-NO" sz="2200" dirty="0" err="1">
                <a:latin typeface="Arial" panose="020B0604020202020204" pitchFamily="34" charset="0"/>
                <a:cs typeface="Arial" panose="020B0604020202020204" pitchFamily="34" charset="0"/>
              </a:rPr>
              <a:t>text</a:t>
            </a:r>
            <a:r>
              <a:rPr lang="nb-NO" sz="2200" dirty="0">
                <a:latin typeface="Arial" panose="020B0604020202020204" pitchFamily="34" charset="0"/>
                <a:cs typeface="Arial" panose="020B0604020202020204" pitchFamily="34" charset="0"/>
              </a:rPr>
              <a:t> in </a:t>
            </a:r>
            <a:r>
              <a:rPr lang="nb-NO" sz="2200" dirty="0" err="1">
                <a:latin typeface="Arial" panose="020B0604020202020204" pitchFamily="34" charset="0"/>
                <a:cs typeface="Arial" panose="020B0604020202020204" pitchFamily="34" charset="0"/>
              </a:rPr>
              <a:t>another</a:t>
            </a:r>
            <a:r>
              <a:rPr lang="nb-NO" sz="2200" dirty="0">
                <a:latin typeface="Arial" panose="020B0604020202020204" pitchFamily="34" charset="0"/>
                <a:cs typeface="Arial" panose="020B0604020202020204" pitchFamily="34" charset="0"/>
              </a:rPr>
              <a:t> slide)</a:t>
            </a:r>
            <a:br>
              <a:rPr lang="nb-NO" sz="2200" dirty="0">
                <a:latin typeface="Arial" panose="020B0604020202020204" pitchFamily="34" charset="0"/>
                <a:cs typeface="Arial" panose="020B0604020202020204" pitchFamily="34" charset="0"/>
              </a:rPr>
            </a:br>
            <a:endParaRPr lang="nb-NO" sz="2200" dirty="0">
              <a:latin typeface="Arial" panose="020B0604020202020204" pitchFamily="34" charset="0"/>
              <a:cs typeface="Arial" panose="020B0604020202020204" pitchFamily="34" charset="0"/>
            </a:endParaRPr>
          </a:p>
          <a:p>
            <a:pPr defTabSz="360000"/>
            <a:endParaRPr lang="nb-NO" sz="2400" dirty="0">
              <a:latin typeface="Arial" panose="020B0604020202020204" pitchFamily="34" charset="0"/>
              <a:cs typeface="Arial" panose="020B0604020202020204" pitchFamily="34" charset="0"/>
            </a:endParaRPr>
          </a:p>
          <a:p>
            <a:pPr defTabSz="360000"/>
            <a:r>
              <a:rPr lang="nb-NO" sz="2400" b="1" i="1" dirty="0">
                <a:latin typeface="Arial" panose="020B0604020202020204" pitchFamily="34" charset="0"/>
                <a:cs typeface="Arial" panose="020B0604020202020204" pitchFamily="34" charset="0"/>
              </a:rPr>
              <a:t>	</a:t>
            </a:r>
            <a:endParaRPr lang="nb-NO" sz="2200" b="1" i="1" dirty="0">
              <a:latin typeface="Arial" panose="020B0604020202020204" pitchFamily="34" charset="0"/>
              <a:cs typeface="Arial" panose="020B0604020202020204" pitchFamily="34" charset="0"/>
            </a:endParaRPr>
          </a:p>
        </p:txBody>
      </p:sp>
      <p:sp>
        <p:nvSpPr>
          <p:cNvPr id="3" name="AutoShape 2" descr="Bilderesultat for samta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28" name="Picture 4" descr="Bilderesultat for samt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195736"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8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39552" y="476672"/>
            <a:ext cx="8208912" cy="6709529"/>
          </a:xfrm>
          <a:prstGeom prst="rect">
            <a:avLst/>
          </a:prstGeom>
        </p:spPr>
        <p:txBody>
          <a:bodyPr wrap="square">
            <a:spAutoFit/>
          </a:bodyPr>
          <a:lstStyle/>
          <a:p>
            <a:pPr defTabSz="360000"/>
            <a:r>
              <a:rPr lang="nb-NO" sz="4000" dirty="0" err="1">
                <a:solidFill>
                  <a:srgbClr val="7030A0"/>
                </a:solidFill>
                <a:latin typeface="Arial Black" panose="020B0A04020102020204" pitchFamily="34" charset="0"/>
              </a:rPr>
              <a:t>Commandments</a:t>
            </a:r>
            <a:r>
              <a:rPr lang="nb-NO" sz="4000" dirty="0">
                <a:solidFill>
                  <a:srgbClr val="7030A0"/>
                </a:solidFill>
                <a:latin typeface="Arial Black" panose="020B0A04020102020204" pitchFamily="34" charset="0"/>
              </a:rPr>
              <a:t> </a:t>
            </a:r>
          </a:p>
          <a:p>
            <a:pPr defTabSz="360000"/>
            <a:r>
              <a:rPr lang="nb-NO" sz="4000" dirty="0">
                <a:solidFill>
                  <a:srgbClr val="7030A0"/>
                </a:solidFill>
                <a:latin typeface="Arial Black" panose="020B0A04020102020204" pitchFamily="34" charset="0"/>
              </a:rPr>
              <a:t>and love</a:t>
            </a:r>
          </a:p>
          <a:p>
            <a:pPr defTabSz="360000"/>
            <a:endParaRPr lang="nb-NO" b="1" dirty="0">
              <a:solidFill>
                <a:srgbClr val="C00000"/>
              </a:solidFill>
              <a:latin typeface="+mj-lt"/>
            </a:endParaRPr>
          </a:p>
          <a:p>
            <a:pPr defTabSz="360000"/>
            <a:r>
              <a:rPr lang="nb-NO" sz="2200" b="1" dirty="0" err="1">
                <a:latin typeface="Arial" panose="020B0604020202020204" pitchFamily="34" charset="0"/>
                <a:cs typeface="Arial" panose="020B0604020202020204" pitchFamily="34" charset="0"/>
              </a:rPr>
              <a:t>God’s</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commandments</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are</a:t>
            </a:r>
            <a:r>
              <a:rPr lang="nb-NO" sz="2200" b="1" dirty="0">
                <a:latin typeface="Arial" panose="020B0604020202020204" pitchFamily="34" charset="0"/>
                <a:cs typeface="Arial" panose="020B0604020202020204" pitchFamily="34" charset="0"/>
              </a:rPr>
              <a:t> given in love</a:t>
            </a:r>
          </a:p>
          <a:p>
            <a:pPr defTabSz="360000"/>
            <a:br>
              <a:rPr lang="nb-NO" sz="1200" b="1" dirty="0">
                <a:latin typeface="Arial" panose="020B0604020202020204" pitchFamily="34" charset="0"/>
                <a:cs typeface="Arial" panose="020B0604020202020204" pitchFamily="34" charset="0"/>
              </a:rPr>
            </a:br>
            <a:r>
              <a:rPr lang="nb-NO" sz="2200" dirty="0" err="1">
                <a:latin typeface="Arial" panose="020B0604020202020204" pitchFamily="34" charset="0"/>
                <a:cs typeface="Arial" panose="020B0604020202020204" pitchFamily="34" charset="0"/>
              </a:rPr>
              <a:t>They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expressions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His love for us. To </a:t>
            </a:r>
            <a:r>
              <a:rPr lang="nb-NO" sz="2200" dirty="0" err="1">
                <a:latin typeface="Arial" panose="020B0604020202020204" pitchFamily="34" charset="0"/>
                <a:cs typeface="Arial" panose="020B0604020202020204" pitchFamily="34" charset="0"/>
              </a:rPr>
              <a:t>construct</a:t>
            </a:r>
            <a:r>
              <a:rPr lang="nb-NO" sz="2200" dirty="0">
                <a:latin typeface="Arial" panose="020B0604020202020204" pitchFamily="34" charset="0"/>
                <a:cs typeface="Arial" panose="020B0604020202020204" pitchFamily="34" charset="0"/>
              </a:rPr>
              <a:t> a </a:t>
            </a:r>
            <a:r>
              <a:rPr lang="nb-NO" sz="2200" dirty="0" err="1">
                <a:latin typeface="Arial" panose="020B0604020202020204" pitchFamily="34" charset="0"/>
                <a:cs typeface="Arial" panose="020B0604020202020204" pitchFamily="34" charset="0"/>
              </a:rPr>
              <a:t>conflict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between</a:t>
            </a:r>
            <a:r>
              <a:rPr lang="nb-NO" sz="2200" dirty="0">
                <a:latin typeface="Arial" panose="020B0604020202020204" pitchFamily="34" charset="0"/>
                <a:cs typeface="Arial" panose="020B0604020202020204" pitchFamily="34" charset="0"/>
              </a:rPr>
              <a:t> ‘love’ and </a:t>
            </a:r>
            <a:r>
              <a:rPr lang="nb-NO" sz="2200" dirty="0" err="1">
                <a:latin typeface="Arial" panose="020B0604020202020204" pitchFamily="34" charset="0"/>
                <a:cs typeface="Arial" panose="020B0604020202020204" pitchFamily="34" charset="0"/>
              </a:rPr>
              <a:t>God’s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commandments</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unbiblical</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untenable</a:t>
            </a:r>
            <a:r>
              <a:rPr lang="nb-NO" sz="2200" dirty="0">
                <a:latin typeface="Arial" panose="020B0604020202020204" pitchFamily="34" charset="0"/>
                <a:cs typeface="Arial" panose="020B0604020202020204" pitchFamily="34" charset="0"/>
              </a:rPr>
              <a:t>. Jesus, for </a:t>
            </a:r>
            <a:r>
              <a:rPr lang="nb-NO" sz="2200" dirty="0" err="1">
                <a:latin typeface="Arial" panose="020B0604020202020204" pitchFamily="34" charset="0"/>
                <a:cs typeface="Arial" panose="020B0604020202020204" pitchFamily="34" charset="0"/>
              </a:rPr>
              <a:t>instance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says</a:t>
            </a:r>
            <a:r>
              <a:rPr lang="nb-NO" sz="2200" dirty="0">
                <a:latin typeface="Arial" panose="020B0604020202020204" pitchFamily="34" charset="0"/>
                <a:cs typeface="Arial" panose="020B0604020202020204" pitchFamily="34" charset="0"/>
              </a:rPr>
              <a:t>:</a:t>
            </a:r>
            <a:br>
              <a:rPr lang="nb-NO" sz="2200" dirty="0">
                <a:latin typeface="+mj-lt"/>
              </a:rPr>
            </a:br>
            <a:r>
              <a:rPr lang="nb-NO" sz="1600" i="1" dirty="0">
                <a:latin typeface="+mj-lt"/>
              </a:rPr>
              <a:t>   </a:t>
            </a:r>
            <a:br>
              <a:rPr lang="nb-NO" sz="2000" i="1" dirty="0">
                <a:latin typeface="+mj-lt"/>
              </a:rPr>
            </a:br>
            <a:r>
              <a:rPr lang="nb-NO" sz="2200" i="1" dirty="0">
                <a:latin typeface="Arial" panose="020B0604020202020204" pitchFamily="34" charset="0"/>
                <a:cs typeface="Arial" panose="020B0604020202020204" pitchFamily="34" charset="0"/>
              </a:rPr>
              <a:t>‘</a:t>
            </a:r>
            <a:r>
              <a:rPr lang="en-US" sz="2200" i="1" dirty="0">
                <a:latin typeface="Arial" panose="020B0604020202020204" pitchFamily="34" charset="0"/>
                <a:cs typeface="Arial" panose="020B0604020202020204" pitchFamily="34" charset="0"/>
              </a:rPr>
              <a:t>If you keep my commands, you will remain in my love, just as I have kept my Father’s commands and remain in his love’</a:t>
            </a:r>
            <a:r>
              <a:rPr lang="nb-NO" sz="2200" i="1"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(John 15:10).</a:t>
            </a:r>
          </a:p>
          <a:p>
            <a:pPr defTabSz="360000"/>
            <a:endParaRPr lang="nb-NO" dirty="0">
              <a:latin typeface="Arial" panose="020B0604020202020204" pitchFamily="34" charset="0"/>
              <a:cs typeface="Arial" panose="020B0604020202020204" pitchFamily="34" charset="0"/>
            </a:endParaRPr>
          </a:p>
          <a:p>
            <a:pPr defTabSz="360000"/>
            <a:r>
              <a:rPr lang="nb-NO" sz="2200" dirty="0">
                <a:latin typeface="Arial" panose="020B0604020202020204" pitchFamily="34" charset="0"/>
                <a:cs typeface="Arial" panose="020B0604020202020204" pitchFamily="34" charset="0"/>
              </a:rPr>
              <a:t>The </a:t>
            </a:r>
            <a:r>
              <a:rPr lang="nb-NO" sz="2200" dirty="0" err="1">
                <a:latin typeface="Arial" panose="020B0604020202020204" pitchFamily="34" charset="0"/>
                <a:cs typeface="Arial" panose="020B0604020202020204" pitchFamily="34" charset="0"/>
              </a:rPr>
              <a:t>apostle</a:t>
            </a:r>
            <a:r>
              <a:rPr lang="nb-NO" sz="2200" dirty="0">
                <a:latin typeface="Arial" panose="020B0604020202020204" pitchFamily="34" charset="0"/>
                <a:cs typeface="Arial" panose="020B0604020202020204" pitchFamily="34" charset="0"/>
              </a:rPr>
              <a:t> John </a:t>
            </a:r>
            <a:r>
              <a:rPr lang="nb-NO" sz="2200" dirty="0" err="1">
                <a:latin typeface="Arial" panose="020B0604020202020204" pitchFamily="34" charset="0"/>
                <a:cs typeface="Arial" panose="020B0604020202020204" pitchFamily="34" charset="0"/>
              </a:rPr>
              <a:t>writes</a:t>
            </a:r>
            <a:r>
              <a:rPr lang="nb-NO" sz="2200" dirty="0">
                <a:latin typeface="Arial" panose="020B0604020202020204" pitchFamily="34" charset="0"/>
                <a:cs typeface="Arial" panose="020B0604020202020204" pitchFamily="34" charset="0"/>
              </a:rPr>
              <a:t>: </a:t>
            </a:r>
            <a:r>
              <a:rPr lang="nb-NO" sz="2200" i="1" dirty="0">
                <a:latin typeface="Arial" panose="020B0604020202020204" pitchFamily="34" charset="0"/>
                <a:cs typeface="Arial" panose="020B0604020202020204" pitchFamily="34" charset="0"/>
              </a:rPr>
              <a:t>‘</a:t>
            </a:r>
            <a:r>
              <a:rPr lang="en-US" sz="2200" i="1" dirty="0">
                <a:latin typeface="Arial" panose="020B0604020202020204" pitchFamily="34" charset="0"/>
                <a:cs typeface="Arial" panose="020B0604020202020204" pitchFamily="34" charset="0"/>
              </a:rPr>
              <a:t>This is how we know that we love the children of God: by loving God and carrying out his commands. In fact, this is love for God: to keep his commands. And his commands are not burdensome’</a:t>
            </a:r>
            <a:r>
              <a:rPr lang="nb-NO" sz="2200" i="1"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(1 John 5:2–3).</a:t>
            </a:r>
          </a:p>
          <a:p>
            <a:pPr defTabSz="360000"/>
            <a:endParaRPr lang="nb-NO" sz="2000" dirty="0">
              <a:latin typeface="+mj-lt"/>
            </a:endParaRPr>
          </a:p>
          <a:p>
            <a:pPr defTabSz="360000"/>
            <a:endParaRPr lang="nb-NO" sz="2000" dirty="0">
              <a:latin typeface="+mj-lt"/>
            </a:endParaRPr>
          </a:p>
        </p:txBody>
      </p:sp>
      <p:pic>
        <p:nvPicPr>
          <p:cNvPr id="2050" name="Picture 2" descr="http://s3.amazonaws.com/dfc_attachments/images/3231267/Minton_1_Christ_Love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8584" y="5417839"/>
            <a:ext cx="1800200" cy="14401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law and love">
            <a:extLst>
              <a:ext uri="{FF2B5EF4-FFF2-40B4-BE49-F238E27FC236}">
                <a16:creationId xmlns:a16="http://schemas.microsoft.com/office/drawing/2014/main" id="{640E26F5-1D9E-D71E-25DE-4384BF64A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220" y="332656"/>
            <a:ext cx="2304256" cy="213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D6B5D96-E4E3-2833-8C56-B0E267A91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605" y="1196753"/>
            <a:ext cx="1231556" cy="1224136"/>
          </a:xfrm>
          <a:prstGeom prst="rect">
            <a:avLst/>
          </a:prstGeom>
        </p:spPr>
      </p:pic>
      <p:sp>
        <p:nvSpPr>
          <p:cNvPr id="3" name="Rektangel 2"/>
          <p:cNvSpPr/>
          <p:nvPr/>
        </p:nvSpPr>
        <p:spPr>
          <a:xfrm>
            <a:off x="611560" y="544026"/>
            <a:ext cx="8280920" cy="5447645"/>
          </a:xfrm>
          <a:prstGeom prst="rect">
            <a:avLst/>
          </a:prstGeom>
        </p:spPr>
        <p:txBody>
          <a:bodyPr wrap="square">
            <a:spAutoFit/>
          </a:bodyPr>
          <a:lstStyle/>
          <a:p>
            <a:pPr defTabSz="360000"/>
            <a:r>
              <a:rPr lang="nb-NO" sz="3600" dirty="0">
                <a:solidFill>
                  <a:srgbClr val="7030A0"/>
                </a:solidFill>
                <a:latin typeface="Arial Black" panose="020B0A04020102020204" pitchFamily="34" charset="0"/>
              </a:rPr>
              <a:t>Four different </a:t>
            </a:r>
            <a:r>
              <a:rPr lang="nb-NO" sz="3600" dirty="0" err="1">
                <a:solidFill>
                  <a:srgbClr val="7030A0"/>
                </a:solidFill>
                <a:latin typeface="Arial Black" panose="020B0A04020102020204" pitchFamily="34" charset="0"/>
              </a:rPr>
              <a:t>words</a:t>
            </a:r>
            <a:r>
              <a:rPr lang="nb-NO" sz="3600" dirty="0">
                <a:solidFill>
                  <a:srgbClr val="7030A0"/>
                </a:solidFill>
                <a:latin typeface="Arial Black" panose="020B0A04020102020204" pitchFamily="34" charset="0"/>
              </a:rPr>
              <a:t> for ‘LOVE’</a:t>
            </a:r>
          </a:p>
          <a:p>
            <a:pPr defTabSz="360000"/>
            <a:r>
              <a:rPr lang="nb-NO" sz="2400" b="1" dirty="0">
                <a:latin typeface="+mj-lt"/>
              </a:rPr>
              <a:t>in </a:t>
            </a:r>
            <a:r>
              <a:rPr lang="nb-NO" sz="2400" b="1" dirty="0" err="1">
                <a:latin typeface="+mj-lt"/>
              </a:rPr>
              <a:t>Greek</a:t>
            </a:r>
            <a:r>
              <a:rPr lang="nb-NO" sz="2400" b="1" dirty="0">
                <a:latin typeface="+mj-lt"/>
              </a:rPr>
              <a:t>, </a:t>
            </a:r>
            <a:r>
              <a:rPr lang="nb-NO" sz="2400" b="1" dirty="0" err="1">
                <a:latin typeface="+mj-lt"/>
              </a:rPr>
              <a:t>the</a:t>
            </a:r>
            <a:r>
              <a:rPr lang="nb-NO" sz="2400" b="1" dirty="0">
                <a:latin typeface="+mj-lt"/>
              </a:rPr>
              <a:t> </a:t>
            </a:r>
            <a:r>
              <a:rPr lang="nb-NO" sz="2400" b="1" dirty="0" err="1">
                <a:latin typeface="+mj-lt"/>
              </a:rPr>
              <a:t>language</a:t>
            </a:r>
            <a:r>
              <a:rPr lang="nb-NO" sz="2400" b="1" dirty="0">
                <a:latin typeface="+mj-lt"/>
              </a:rPr>
              <a:t> </a:t>
            </a:r>
            <a:r>
              <a:rPr lang="nb-NO" sz="2400" b="1" dirty="0" err="1">
                <a:latin typeface="+mj-lt"/>
              </a:rPr>
              <a:t>of</a:t>
            </a:r>
            <a:r>
              <a:rPr lang="nb-NO" sz="2400" b="1" dirty="0">
                <a:latin typeface="+mj-lt"/>
              </a:rPr>
              <a:t> </a:t>
            </a:r>
            <a:r>
              <a:rPr lang="nb-NO" sz="2400" b="1" dirty="0" err="1">
                <a:latin typeface="+mj-lt"/>
              </a:rPr>
              <a:t>the</a:t>
            </a:r>
            <a:r>
              <a:rPr lang="nb-NO" sz="2400" b="1" dirty="0">
                <a:latin typeface="+mj-lt"/>
              </a:rPr>
              <a:t> New Testament</a:t>
            </a:r>
            <a:br>
              <a:rPr lang="nb-NO" sz="2400" b="1" dirty="0">
                <a:latin typeface="+mj-lt"/>
              </a:rPr>
            </a:br>
            <a:endParaRPr lang="nb-NO" b="1" dirty="0">
              <a:latin typeface="+mj-lt"/>
            </a:endParaRPr>
          </a:p>
          <a:p>
            <a:pPr defTabSz="360000"/>
            <a:r>
              <a:rPr lang="nb-NO" sz="2800" b="1" i="1" dirty="0">
                <a:solidFill>
                  <a:srgbClr val="C00000"/>
                </a:solidFill>
                <a:latin typeface="Arial" panose="020B0604020202020204" pitchFamily="34" charset="0"/>
                <a:cs typeface="Arial" panose="020B0604020202020204" pitchFamily="34" charset="0"/>
              </a:rPr>
              <a:t>Agape</a:t>
            </a:r>
            <a:r>
              <a:rPr lang="nb-NO" sz="2800" b="1" dirty="0">
                <a:latin typeface="Arial" panose="020B0604020202020204" pitchFamily="34" charset="0"/>
                <a:cs typeface="Arial" panose="020B0604020202020204" pitchFamily="34" charset="0"/>
              </a:rPr>
              <a:t> – </a:t>
            </a:r>
            <a:r>
              <a:rPr lang="nb-NO" sz="2800" b="1" dirty="0" err="1">
                <a:latin typeface="Arial" panose="020B0604020202020204" pitchFamily="34" charset="0"/>
                <a:cs typeface="Arial" panose="020B0604020202020204" pitchFamily="34" charset="0"/>
              </a:rPr>
              <a:t>God’s</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undeserved</a:t>
            </a:r>
            <a:r>
              <a:rPr lang="nb-NO" sz="2800" b="1" dirty="0">
                <a:latin typeface="Arial" panose="020B0604020202020204" pitchFamily="34" charset="0"/>
                <a:cs typeface="Arial" panose="020B0604020202020204" pitchFamily="34" charset="0"/>
              </a:rPr>
              <a:t> love</a:t>
            </a:r>
          </a:p>
          <a:p>
            <a:pPr defTabSz="360000"/>
            <a:r>
              <a:rPr lang="nb-NO" sz="2800" b="1" i="1" dirty="0" err="1">
                <a:solidFill>
                  <a:srgbClr val="C00000"/>
                </a:solidFill>
                <a:latin typeface="Arial" panose="020B0604020202020204" pitchFamily="34" charset="0"/>
                <a:cs typeface="Arial" panose="020B0604020202020204" pitchFamily="34" charset="0"/>
              </a:rPr>
              <a:t>Filia</a:t>
            </a:r>
            <a:r>
              <a:rPr lang="nb-NO" sz="2800" b="1" dirty="0">
                <a:latin typeface="Arial" panose="020B0604020202020204" pitchFamily="34" charset="0"/>
                <a:cs typeface="Arial" panose="020B0604020202020204" pitchFamily="34" charset="0"/>
              </a:rPr>
              <a:t> – Deep </a:t>
            </a:r>
            <a:r>
              <a:rPr lang="nb-NO" sz="2800" b="1" dirty="0" err="1">
                <a:latin typeface="Arial" panose="020B0604020202020204" pitchFamily="34" charset="0"/>
                <a:cs typeface="Arial" panose="020B0604020202020204" pitchFamily="34" charset="0"/>
              </a:rPr>
              <a:t>friendships</a:t>
            </a:r>
            <a:r>
              <a:rPr lang="nb-NO" sz="2800" b="1" dirty="0">
                <a:latin typeface="Arial" panose="020B0604020202020204" pitchFamily="34" charset="0"/>
                <a:cs typeface="Arial" panose="020B0604020202020204" pitchFamily="34" charset="0"/>
              </a:rPr>
              <a:t> and </a:t>
            </a:r>
            <a:r>
              <a:rPr lang="nb-NO" sz="2800" b="1" dirty="0" err="1">
                <a:latin typeface="Arial" panose="020B0604020202020204" pitchFamily="34" charset="0"/>
                <a:cs typeface="Arial" panose="020B0604020202020204" pitchFamily="34" charset="0"/>
              </a:rPr>
              <a:t>suchlike</a:t>
            </a:r>
            <a:endParaRPr lang="nb-NO" sz="2800" b="1" dirty="0">
              <a:latin typeface="Arial" panose="020B0604020202020204" pitchFamily="34" charset="0"/>
              <a:cs typeface="Arial" panose="020B0604020202020204" pitchFamily="34" charset="0"/>
            </a:endParaRPr>
          </a:p>
          <a:p>
            <a:pPr defTabSz="360000"/>
            <a:r>
              <a:rPr lang="nb-NO" sz="2800" b="1" i="1" dirty="0" err="1">
                <a:solidFill>
                  <a:srgbClr val="C00000"/>
                </a:solidFill>
                <a:latin typeface="Arial" panose="020B0604020202020204" pitchFamily="34" charset="0"/>
                <a:cs typeface="Arial" panose="020B0604020202020204" pitchFamily="34" charset="0"/>
              </a:rPr>
              <a:t>Storge</a:t>
            </a:r>
            <a:r>
              <a:rPr lang="nb-NO" sz="2800" b="1" dirty="0">
                <a:latin typeface="Arial" panose="020B0604020202020204" pitchFamily="34" charset="0"/>
                <a:cs typeface="Arial" panose="020B0604020202020204" pitchFamily="34" charset="0"/>
              </a:rPr>
              <a:t> – Love </a:t>
            </a:r>
            <a:r>
              <a:rPr lang="nb-NO" sz="2800" b="1" dirty="0" err="1">
                <a:latin typeface="Arial" panose="020B0604020202020204" pitchFamily="34" charset="0"/>
                <a:cs typeface="Arial" panose="020B0604020202020204" pitchFamily="34" charset="0"/>
              </a:rPr>
              <a:t>between</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family</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members</a:t>
            </a:r>
            <a:endParaRPr lang="nb-NO" sz="2800" b="1" dirty="0">
              <a:latin typeface="Arial" panose="020B0604020202020204" pitchFamily="34" charset="0"/>
              <a:cs typeface="Arial" panose="020B0604020202020204" pitchFamily="34" charset="0"/>
            </a:endParaRPr>
          </a:p>
          <a:p>
            <a:pPr defTabSz="360000"/>
            <a:r>
              <a:rPr lang="nb-NO" sz="2800" b="1" i="1" dirty="0">
                <a:solidFill>
                  <a:srgbClr val="C00000"/>
                </a:solidFill>
                <a:latin typeface="Arial" panose="020B0604020202020204" pitchFamily="34" charset="0"/>
                <a:cs typeface="Arial" panose="020B0604020202020204" pitchFamily="34" charset="0"/>
              </a:rPr>
              <a:t>Eros</a:t>
            </a:r>
            <a:r>
              <a:rPr lang="nb-NO" sz="2800" b="1" dirty="0">
                <a:latin typeface="Arial" panose="020B0604020202020204" pitchFamily="34" charset="0"/>
                <a:cs typeface="Arial" panose="020B0604020202020204" pitchFamily="34" charset="0"/>
              </a:rPr>
              <a:t> – </a:t>
            </a:r>
            <a:r>
              <a:rPr lang="nb-NO" sz="2800" b="1" dirty="0" err="1">
                <a:latin typeface="Arial" panose="020B0604020202020204" pitchFamily="34" charset="0"/>
                <a:cs typeface="Arial" panose="020B0604020202020204" pitchFamily="34" charset="0"/>
              </a:rPr>
              <a:t>Romantic</a:t>
            </a:r>
            <a:r>
              <a:rPr lang="nb-NO" sz="2800" b="1" dirty="0">
                <a:latin typeface="Arial" panose="020B0604020202020204" pitchFamily="34" charset="0"/>
                <a:cs typeface="Arial" panose="020B0604020202020204" pitchFamily="34" charset="0"/>
              </a:rPr>
              <a:t> and </a:t>
            </a:r>
            <a:r>
              <a:rPr lang="nb-NO" sz="2800" b="1" dirty="0" err="1">
                <a:latin typeface="Arial" panose="020B0604020202020204" pitchFamily="34" charset="0"/>
                <a:cs typeface="Arial" panose="020B0604020202020204" pitchFamily="34" charset="0"/>
              </a:rPr>
              <a:t>erotic</a:t>
            </a:r>
            <a:r>
              <a:rPr lang="nb-NO" sz="2800" b="1" dirty="0">
                <a:latin typeface="Arial" panose="020B0604020202020204" pitchFamily="34" charset="0"/>
                <a:cs typeface="Arial" panose="020B0604020202020204" pitchFamily="34" charset="0"/>
              </a:rPr>
              <a:t> love</a:t>
            </a:r>
          </a:p>
          <a:p>
            <a:pPr defTabSz="360000"/>
            <a:endParaRPr lang="nb-NO" sz="2400"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In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New Testament,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word</a:t>
            </a:r>
            <a:r>
              <a:rPr lang="nb-NO" sz="2400" dirty="0">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agape </a:t>
            </a:r>
            <a:r>
              <a:rPr lang="nb-NO" sz="2400" dirty="0">
                <a:latin typeface="Arial" panose="020B0604020202020204" pitchFamily="34" charset="0"/>
                <a:cs typeface="Arial" panose="020B0604020202020204" pitchFamily="34" charset="0"/>
              </a:rPr>
              <a:t>is most used.</a:t>
            </a:r>
          </a:p>
          <a:p>
            <a:pPr defTabSz="360000"/>
            <a:endParaRPr lang="nb-NO" sz="2400"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1 John 4:8: «God is love/agape», not: «God is eros.»</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1 </a:t>
            </a:r>
            <a:r>
              <a:rPr lang="nb-NO" sz="2400" dirty="0" err="1">
                <a:latin typeface="Arial" panose="020B0604020202020204" pitchFamily="34" charset="0"/>
                <a:cs typeface="Arial" panose="020B0604020202020204" pitchFamily="34" charset="0"/>
              </a:rPr>
              <a:t>Corinthians</a:t>
            </a:r>
            <a:r>
              <a:rPr lang="nb-NO" sz="2400" dirty="0">
                <a:latin typeface="Arial" panose="020B0604020202020204" pitchFamily="34" charset="0"/>
                <a:cs typeface="Arial" panose="020B0604020202020204" pitchFamily="34" charset="0"/>
              </a:rPr>
              <a:t> 13:13: «</a:t>
            </a:r>
            <a:r>
              <a:rPr lang="nb-NO" sz="2400" dirty="0" err="1">
                <a:latin typeface="Arial" panose="020B0604020202020204" pitchFamily="34" charset="0"/>
                <a:cs typeface="Arial" panose="020B0604020202020204" pitchFamily="34" charset="0"/>
              </a:rPr>
              <a:t>Now</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these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three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remain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faith</a:t>
            </a:r>
            <a:r>
              <a:rPr lang="nb-NO" sz="2400" dirty="0">
                <a:latin typeface="Arial" panose="020B0604020202020204" pitchFamily="34" charset="0"/>
                <a:cs typeface="Arial" panose="020B0604020202020204" pitchFamily="34" charset="0"/>
              </a:rPr>
              <a:t>, hope and </a:t>
            </a:r>
            <a:r>
              <a:rPr lang="nb-NO" sz="2400" b="1" i="1" dirty="0">
                <a:latin typeface="Arial" panose="020B0604020202020204" pitchFamily="34" charset="0"/>
                <a:cs typeface="Arial" panose="020B0604020202020204" pitchFamily="34" charset="0"/>
              </a:rPr>
              <a:t>agape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But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greatest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these</a:t>
            </a:r>
            <a:r>
              <a:rPr lang="nb-NO" sz="2400" dirty="0">
                <a:latin typeface="Arial" panose="020B0604020202020204" pitchFamily="34" charset="0"/>
                <a:cs typeface="Arial" panose="020B0604020202020204" pitchFamily="34" charset="0"/>
              </a:rPr>
              <a:t> is </a:t>
            </a:r>
            <a:r>
              <a:rPr lang="nb-NO" sz="2400" b="1" i="1" dirty="0">
                <a:latin typeface="Arial" panose="020B0604020202020204" pitchFamily="34" charset="0"/>
                <a:cs typeface="Arial" panose="020B0604020202020204" pitchFamily="34" charset="0"/>
              </a:rPr>
              <a:t>agape</a:t>
            </a:r>
            <a:r>
              <a:rPr lang="nb-NO" sz="2400" dirty="0">
                <a:latin typeface="Arial" panose="020B0604020202020204" pitchFamily="34" charset="0"/>
                <a:cs typeface="Arial" panose="020B0604020202020204" pitchFamily="34" charset="0"/>
              </a:rPr>
              <a:t>.»</a:t>
            </a:r>
          </a:p>
        </p:txBody>
      </p:sp>
      <p:pic>
        <p:nvPicPr>
          <p:cNvPr id="2050" name="Picture 2" descr="http://s3.amazonaws.com/dfc_attachments/images/3231267/Minton_1_Christ_Love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8584" y="5417839"/>
            <a:ext cx="1800200" cy="14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3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87A648FF-E6CE-4CEA-9EEC-07785F4ED979}"/>
              </a:ext>
            </a:extLst>
          </p:cNvPr>
          <p:cNvSpPr txBox="1"/>
          <p:nvPr/>
        </p:nvSpPr>
        <p:spPr>
          <a:xfrm>
            <a:off x="323528" y="200035"/>
            <a:ext cx="8640960" cy="6586418"/>
          </a:xfrm>
          <a:prstGeom prst="rect">
            <a:avLst/>
          </a:prstGeom>
          <a:noFill/>
        </p:spPr>
        <p:txBody>
          <a:bodyPr wrap="square">
            <a:spAutoFit/>
          </a:bodyPr>
          <a:lstStyle/>
          <a:p>
            <a:r>
              <a:rPr lang="nb-NO" sz="2400" dirty="0">
                <a:solidFill>
                  <a:srgbClr val="7030A0"/>
                </a:solidFill>
                <a:latin typeface="Arial Black" panose="020B0A04020102020204" pitchFamily="34" charset="0"/>
              </a:rPr>
              <a:t>		</a:t>
            </a:r>
            <a:r>
              <a:rPr lang="nb-NO" sz="2600" dirty="0">
                <a:solidFill>
                  <a:srgbClr val="7030A0"/>
                </a:solidFill>
                <a:latin typeface="Arial Black" panose="020B0A04020102020204" pitchFamily="34" charset="0"/>
              </a:rPr>
              <a:t>How </a:t>
            </a:r>
            <a:r>
              <a:rPr lang="nb-NO" sz="2600" dirty="0" err="1">
                <a:solidFill>
                  <a:srgbClr val="7030A0"/>
                </a:solidFill>
                <a:latin typeface="Arial Black" panose="020B0A04020102020204" pitchFamily="34" charset="0"/>
              </a:rPr>
              <a:t>are</a:t>
            </a:r>
            <a:r>
              <a:rPr lang="nb-NO" sz="2600" dirty="0">
                <a:solidFill>
                  <a:srgbClr val="7030A0"/>
                </a:solidFill>
                <a:latin typeface="Arial Black" panose="020B0A04020102020204" pitchFamily="34" charset="0"/>
              </a:rPr>
              <a:t> </a:t>
            </a:r>
            <a:r>
              <a:rPr lang="nb-NO" sz="2600" dirty="0" err="1">
                <a:solidFill>
                  <a:srgbClr val="7030A0"/>
                </a:solidFill>
                <a:latin typeface="Arial Black" panose="020B0A04020102020204" pitchFamily="34" charset="0"/>
              </a:rPr>
              <a:t>we</a:t>
            </a:r>
            <a:r>
              <a:rPr lang="nb-NO" sz="2600" dirty="0">
                <a:solidFill>
                  <a:srgbClr val="7030A0"/>
                </a:solidFill>
                <a:latin typeface="Arial Black" panose="020B0A04020102020204" pitchFamily="34" charset="0"/>
              </a:rPr>
              <a:t> to face </a:t>
            </a:r>
            <a:r>
              <a:rPr lang="nb-NO" sz="2600" dirty="0" err="1">
                <a:solidFill>
                  <a:srgbClr val="7030A0"/>
                </a:solidFill>
                <a:latin typeface="Arial Black" panose="020B0A04020102020204" pitchFamily="34" charset="0"/>
              </a:rPr>
              <a:t>the</a:t>
            </a:r>
            <a:r>
              <a:rPr lang="nb-NO" sz="2600" dirty="0">
                <a:solidFill>
                  <a:srgbClr val="7030A0"/>
                </a:solidFill>
                <a:latin typeface="Arial Black" panose="020B0A04020102020204" pitchFamily="34" charset="0"/>
              </a:rPr>
              <a:t> </a:t>
            </a:r>
            <a:r>
              <a:rPr lang="nb-NO" sz="2600" dirty="0" err="1">
                <a:solidFill>
                  <a:srgbClr val="7030A0"/>
                </a:solidFill>
                <a:latin typeface="Arial Black" panose="020B0A04020102020204" pitchFamily="34" charset="0"/>
              </a:rPr>
              <a:t>radical</a:t>
            </a:r>
            <a:endParaRPr lang="nb-NO" sz="2600" dirty="0">
              <a:solidFill>
                <a:srgbClr val="7030A0"/>
              </a:solidFill>
              <a:latin typeface="Arial Black" panose="020B0A04020102020204" pitchFamily="34" charset="0"/>
            </a:endParaRPr>
          </a:p>
          <a:p>
            <a:r>
              <a:rPr lang="nb-NO" sz="2600" dirty="0">
                <a:solidFill>
                  <a:srgbClr val="7030A0"/>
                </a:solidFill>
                <a:latin typeface="Arial Black" panose="020B0A04020102020204" pitchFamily="34" charset="0"/>
              </a:rPr>
              <a:t>		</a:t>
            </a:r>
            <a:r>
              <a:rPr lang="nb-NO" sz="2600" dirty="0" err="1">
                <a:solidFill>
                  <a:srgbClr val="7030A0"/>
                </a:solidFill>
                <a:latin typeface="Arial Black" panose="020B0A04020102020204" pitchFamily="34" charset="0"/>
              </a:rPr>
              <a:t>gender-neutral</a:t>
            </a:r>
            <a:r>
              <a:rPr lang="nb-NO" sz="2600" dirty="0">
                <a:solidFill>
                  <a:srgbClr val="7030A0"/>
                </a:solidFill>
                <a:latin typeface="Arial Black" panose="020B0A04020102020204" pitchFamily="34" charset="0"/>
              </a:rPr>
              <a:t> </a:t>
            </a:r>
            <a:r>
              <a:rPr lang="nb-NO" sz="2600" dirty="0" err="1">
                <a:solidFill>
                  <a:srgbClr val="7030A0"/>
                </a:solidFill>
                <a:latin typeface="Arial Black" panose="020B0A04020102020204" pitchFamily="34" charset="0"/>
              </a:rPr>
              <a:t>ideology</a:t>
            </a:r>
            <a:r>
              <a:rPr lang="nb-NO" sz="2600" dirty="0">
                <a:solidFill>
                  <a:srgbClr val="7030A0"/>
                </a:solidFill>
                <a:latin typeface="Arial Black" panose="020B0A04020102020204" pitchFamily="34" charset="0"/>
              </a:rPr>
              <a:t>?</a:t>
            </a:r>
          </a:p>
          <a:p>
            <a:endParaRPr lang="nb-NO" sz="2800" dirty="0">
              <a:latin typeface="+mj-lt"/>
            </a:endParaRP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PROCLAIM A CLEAR YES </a:t>
            </a:r>
            <a:r>
              <a:rPr lang="nb-NO" dirty="0">
                <a:latin typeface="Arial" panose="020B0604020202020204" pitchFamily="34" charset="0"/>
                <a:cs typeface="Arial" panose="020B0604020202020204" pitchFamily="34" charset="0"/>
              </a:rPr>
              <a:t>to </a:t>
            </a:r>
            <a:r>
              <a:rPr lang="nb-NO" dirty="0" err="1">
                <a:latin typeface="Arial" panose="020B0604020202020204" pitchFamily="34" charset="0"/>
                <a:cs typeface="Arial" panose="020B0604020202020204" pitchFamily="34" charset="0"/>
              </a:rPr>
              <a:t>God’s</a:t>
            </a:r>
            <a:r>
              <a:rPr lang="nb-NO" dirty="0">
                <a:latin typeface="Arial" panose="020B0604020202020204" pitchFamily="34" charset="0"/>
                <a:cs typeface="Arial" panose="020B0604020202020204" pitchFamily="34" charset="0"/>
              </a:rPr>
              <a:t> design for </a:t>
            </a:r>
            <a:r>
              <a:rPr lang="nb-NO" dirty="0" err="1">
                <a:latin typeface="Arial" panose="020B0604020202020204" pitchFamily="34" charset="0"/>
                <a:cs typeface="Arial" panose="020B0604020202020204" pitchFamily="34" charset="0"/>
              </a:rPr>
              <a:t>family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marriage</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children</a:t>
            </a:r>
            <a:r>
              <a:rPr lang="nb-NO" dirty="0">
                <a:latin typeface="Arial" panose="020B0604020202020204" pitchFamily="34" charset="0"/>
                <a:cs typeface="Arial" panose="020B0604020202020204" pitchFamily="34" charset="0"/>
              </a:rPr>
              <a:t>. His </a:t>
            </a:r>
            <a:r>
              <a:rPr lang="nb-NO" dirty="0" err="1">
                <a:latin typeface="Arial" panose="020B0604020202020204" pitchFamily="34" charset="0"/>
                <a:cs typeface="Arial" panose="020B0604020202020204" pitchFamily="34" charset="0"/>
              </a:rPr>
              <a:t>will</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creation</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mandate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are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good</a:t>
            </a:r>
            <a:r>
              <a:rPr lang="nb-NO" dirty="0">
                <a:latin typeface="Arial" panose="020B0604020202020204" pitchFamily="34" charset="0"/>
                <a:cs typeface="Arial" panose="020B0604020202020204" pitchFamily="34" charset="0"/>
              </a:rPr>
              <a:t> for </a:t>
            </a:r>
            <a:r>
              <a:rPr lang="nb-NO" dirty="0" err="1">
                <a:latin typeface="Arial" panose="020B0604020202020204" pitchFamily="34" charset="0"/>
                <a:cs typeface="Arial" panose="020B0604020202020204" pitchFamily="34" charset="0"/>
              </a:rPr>
              <a:t>individuals</a:t>
            </a:r>
            <a:r>
              <a:rPr lang="nb-NO" dirty="0">
                <a:latin typeface="Arial" panose="020B0604020202020204" pitchFamily="34" charset="0"/>
                <a:cs typeface="Arial" panose="020B0604020202020204" pitchFamily="34" charset="0"/>
              </a:rPr>
              <a:t>, for </a:t>
            </a:r>
            <a:r>
              <a:rPr lang="nb-NO" dirty="0" err="1">
                <a:latin typeface="Arial" panose="020B0604020202020204" pitchFamily="34" charset="0"/>
                <a:cs typeface="Arial" panose="020B0604020202020204" pitchFamily="34" charset="0"/>
              </a:rPr>
              <a:t>children</a:t>
            </a:r>
            <a:r>
              <a:rPr lang="nb-NO" dirty="0">
                <a:latin typeface="Arial" panose="020B0604020202020204" pitchFamily="34" charset="0"/>
                <a:cs typeface="Arial" panose="020B0604020202020204" pitchFamily="34" charset="0"/>
              </a:rPr>
              <a:t> and for </a:t>
            </a:r>
            <a:r>
              <a:rPr lang="nb-NO" dirty="0" err="1">
                <a:latin typeface="Arial" panose="020B0604020202020204" pitchFamily="34" charset="0"/>
                <a:cs typeface="Arial" panose="020B0604020202020204" pitchFamily="34" charset="0"/>
              </a:rPr>
              <a:t>society</a:t>
            </a:r>
            <a:r>
              <a:rPr lang="nb-NO" dirty="0">
                <a:latin typeface="Arial" panose="020B0604020202020204" pitchFamily="34" charset="0"/>
                <a:cs typeface="Arial" panose="020B0604020202020204" pitchFamily="34" charset="0"/>
              </a:rPr>
              <a:t>. </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BE ‘FAITHFUL TO THE TRUTH IN LOVE’ </a:t>
            </a:r>
            <a:r>
              <a:rPr lang="nb-NO" dirty="0">
                <a:latin typeface="Arial" panose="020B0604020202020204" pitchFamily="34" charset="0"/>
                <a:cs typeface="Arial" panose="020B0604020202020204" pitchFamily="34" charset="0"/>
              </a:rPr>
              <a:t>(</a:t>
            </a:r>
            <a:r>
              <a:rPr lang="nb-NO" dirty="0" err="1">
                <a:latin typeface="Arial" panose="020B0604020202020204" pitchFamily="34" charset="0"/>
                <a:cs typeface="Arial" panose="020B0604020202020204" pitchFamily="34" charset="0"/>
              </a:rPr>
              <a:t>Ephesians</a:t>
            </a:r>
            <a:r>
              <a:rPr lang="nb-NO" dirty="0">
                <a:latin typeface="Arial" panose="020B0604020202020204" pitchFamily="34" charset="0"/>
                <a:cs typeface="Arial" panose="020B0604020202020204" pitchFamily="34" charset="0"/>
              </a:rPr>
              <a:t> 4:15) –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Jesus as </a:t>
            </a:r>
            <a:r>
              <a:rPr lang="nb-NO" dirty="0" err="1">
                <a:latin typeface="Arial" panose="020B0604020202020204" pitchFamily="34" charset="0"/>
                <a:cs typeface="Arial" panose="020B0604020202020204" pitchFamily="34" charset="0"/>
              </a:rPr>
              <a:t>our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model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Expose</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uncover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ideologies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values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philosophies</a:t>
            </a:r>
            <a:r>
              <a:rPr lang="nb-NO" dirty="0">
                <a:latin typeface="Arial" panose="020B0604020202020204" pitchFamily="34" charset="0"/>
                <a:cs typeface="Arial" panose="020B0604020202020204" pitchFamily="34" charset="0"/>
              </a:rPr>
              <a:t> and moral norms </a:t>
            </a:r>
            <a:r>
              <a:rPr lang="nb-NO" dirty="0" err="1">
                <a:latin typeface="Arial" panose="020B0604020202020204" pitchFamily="34" charset="0"/>
                <a:cs typeface="Arial" panose="020B0604020202020204" pitchFamily="34" charset="0"/>
              </a:rPr>
              <a:t>which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are</a:t>
            </a:r>
            <a:r>
              <a:rPr lang="nb-NO" dirty="0">
                <a:latin typeface="Arial" panose="020B0604020202020204" pitchFamily="34" charset="0"/>
                <a:cs typeface="Arial" panose="020B0604020202020204" pitchFamily="34" charset="0"/>
              </a:rPr>
              <a:t> in </a:t>
            </a:r>
            <a:r>
              <a:rPr lang="nb-NO" dirty="0" err="1">
                <a:latin typeface="Arial" panose="020B0604020202020204" pitchFamily="34" charset="0"/>
                <a:cs typeface="Arial" panose="020B0604020202020204" pitchFamily="34" charset="0"/>
              </a:rPr>
              <a:t>conflict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God’s</a:t>
            </a:r>
            <a:r>
              <a:rPr lang="nb-NO" dirty="0">
                <a:latin typeface="Arial" panose="020B0604020202020204" pitchFamily="34" charset="0"/>
                <a:cs typeface="Arial" panose="020B0604020202020204" pitchFamily="34" charset="0"/>
              </a:rPr>
              <a:t> Word and His </a:t>
            </a:r>
            <a:r>
              <a:rPr lang="nb-NO" dirty="0" err="1">
                <a:latin typeface="Arial" panose="020B0604020202020204" pitchFamily="34" charset="0"/>
                <a:cs typeface="Arial" panose="020B0604020202020204" pitchFamily="34" charset="0"/>
              </a:rPr>
              <a:t>will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while</a:t>
            </a:r>
            <a:r>
              <a:rPr lang="nb-NO" dirty="0">
                <a:latin typeface="Arial" panose="020B0604020202020204" pitchFamily="34" charset="0"/>
                <a:cs typeface="Arial" panose="020B0604020202020204" pitchFamily="34" charset="0"/>
              </a:rPr>
              <a:t> at </a:t>
            </a:r>
            <a:r>
              <a:rPr lang="nb-NO" dirty="0" err="1">
                <a:latin typeface="Arial" panose="020B0604020202020204" pitchFamily="34" charset="0"/>
                <a:cs typeface="Arial" panose="020B0604020202020204" pitchFamily="34" charset="0"/>
              </a:rPr>
              <a:t>the</a:t>
            </a:r>
            <a:r>
              <a:rPr lang="nb-NO" dirty="0">
                <a:latin typeface="Arial" panose="020B0604020202020204" pitchFamily="34" charset="0"/>
                <a:cs typeface="Arial" panose="020B0604020202020204" pitchFamily="34" charset="0"/>
              </a:rPr>
              <a:t> same time </a:t>
            </a:r>
            <a:r>
              <a:rPr lang="nb-NO" dirty="0" err="1">
                <a:latin typeface="Arial" panose="020B0604020202020204" pitchFamily="34" charset="0"/>
                <a:cs typeface="Arial" panose="020B0604020202020204" pitchFamily="34" charset="0"/>
              </a:rPr>
              <a:t>showing</a:t>
            </a:r>
            <a:r>
              <a:rPr lang="nb-NO" dirty="0">
                <a:latin typeface="Arial" panose="020B0604020202020204" pitchFamily="34" charset="0"/>
                <a:cs typeface="Arial" panose="020B0604020202020204" pitchFamily="34" charset="0"/>
              </a:rPr>
              <a:t> love </a:t>
            </a:r>
            <a:r>
              <a:rPr lang="nb-NO" dirty="0" err="1">
                <a:latin typeface="Arial" panose="020B0604020202020204" pitchFamily="34" charset="0"/>
                <a:cs typeface="Arial" panose="020B0604020202020204" pitchFamily="34" charset="0"/>
              </a:rPr>
              <a:t>towards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our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neigbours</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our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adversaries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We</a:t>
            </a:r>
            <a:r>
              <a:rPr lang="nb-NO" dirty="0">
                <a:latin typeface="Arial" panose="020B0604020202020204" pitchFamily="34" charset="0"/>
                <a:cs typeface="Arial" panose="020B0604020202020204" pitchFamily="34" charset="0"/>
              </a:rPr>
              <a:t> must </a:t>
            </a:r>
            <a:r>
              <a:rPr lang="nb-NO" dirty="0" err="1">
                <a:latin typeface="Arial" panose="020B0604020202020204" pitchFamily="34" charset="0"/>
                <a:cs typeface="Arial" panose="020B0604020202020204" pitchFamily="34" charset="0"/>
              </a:rPr>
              <a:t>distinguish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clearly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between</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individuals</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ideologies</a:t>
            </a:r>
            <a:r>
              <a:rPr lang="nb-NO" dirty="0">
                <a:latin typeface="Arial" panose="020B0604020202020204" pitchFamily="34" charset="0"/>
                <a:cs typeface="Arial" panose="020B0604020202020204" pitchFamily="34" charset="0"/>
              </a:rPr>
              <a:t>. </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SHOW THAT RADICAL GENDER-NEUTRAL IDEOLOGY IS UNTRUE</a:t>
            </a:r>
            <a:r>
              <a:rPr lang="nb-NO" dirty="0">
                <a:latin typeface="Arial" panose="020B0604020202020204" pitchFamily="34" charset="0"/>
                <a:cs typeface="Arial" panose="020B0604020202020204" pitchFamily="34" charset="0"/>
              </a:rPr>
              <a:t>. It is not true </a:t>
            </a:r>
            <a:r>
              <a:rPr lang="nb-NO" dirty="0" err="1">
                <a:latin typeface="Arial" panose="020B0604020202020204" pitchFamily="34" charset="0"/>
                <a:cs typeface="Arial" panose="020B0604020202020204" pitchFamily="34" charset="0"/>
              </a:rPr>
              <a:t>that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gender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children</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parenthood</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don’t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belong</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together</a:t>
            </a:r>
            <a:r>
              <a:rPr lang="nb-NO" dirty="0">
                <a:latin typeface="Arial" panose="020B0604020202020204" pitchFamily="34" charset="0"/>
                <a:cs typeface="Arial" panose="020B0604020202020204" pitchFamily="34" charset="0"/>
              </a:rPr>
              <a:t>. Male and </a:t>
            </a:r>
            <a:r>
              <a:rPr lang="nb-NO" dirty="0" err="1">
                <a:latin typeface="Arial" panose="020B0604020202020204" pitchFamily="34" charset="0"/>
                <a:cs typeface="Arial" panose="020B0604020202020204" pitchFamily="34" charset="0"/>
              </a:rPr>
              <a:t>female</a:t>
            </a:r>
            <a:r>
              <a:rPr lang="nb-NO" dirty="0">
                <a:latin typeface="Arial" panose="020B0604020202020204" pitchFamily="34" charset="0"/>
                <a:cs typeface="Arial" panose="020B0604020202020204" pitchFamily="34" charset="0"/>
              </a:rPr>
              <a:t> sex is not a </a:t>
            </a:r>
            <a:r>
              <a:rPr lang="nb-NO" dirty="0" err="1">
                <a:latin typeface="Arial" panose="020B0604020202020204" pitchFamily="34" charset="0"/>
                <a:cs typeface="Arial" panose="020B0604020202020204" pitchFamily="34" charset="0"/>
              </a:rPr>
              <a:t>social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construct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independent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of</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biology</a:t>
            </a:r>
            <a:r>
              <a:rPr lang="nb-NO" dirty="0">
                <a:latin typeface="Arial" panose="020B0604020202020204" pitchFamily="34" charset="0"/>
                <a:cs typeface="Arial" panose="020B0604020202020204" pitchFamily="34" charset="0"/>
              </a:rPr>
              <a:t>.</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TACKLING THE RADICAL GENDER-NEUTRAL IDEOLOGY IN PRAYER</a:t>
            </a:r>
            <a:r>
              <a:rPr lang="nb-NO" sz="1800" b="1" dirty="0">
                <a:latin typeface="Arial" panose="020B0604020202020204" pitchFamily="34" charset="0"/>
                <a:cs typeface="Arial" panose="020B0604020202020204" pitchFamily="34" charset="0"/>
              </a:rPr>
              <a:t>. </a:t>
            </a:r>
            <a:r>
              <a:rPr lang="nb-NO" sz="1800" dirty="0" err="1">
                <a:latin typeface="Arial" panose="020B0604020202020204" pitchFamily="34" charset="0"/>
                <a:cs typeface="Arial" panose="020B0604020202020204" pitchFamily="34" charset="0"/>
              </a:rPr>
              <a:t>Whether</a:t>
            </a:r>
            <a:r>
              <a:rPr lang="nb-NO" sz="1800" dirty="0">
                <a:latin typeface="Arial" panose="020B0604020202020204" pitchFamily="34" charset="0"/>
                <a:cs typeface="Arial" panose="020B0604020202020204" pitchFamily="34" charset="0"/>
              </a:rPr>
              <a:t> </a:t>
            </a:r>
            <a:r>
              <a:rPr lang="nb-NO" sz="1800" dirty="0" err="1">
                <a:latin typeface="Arial" panose="020B0604020202020204" pitchFamily="34" charset="0"/>
                <a:cs typeface="Arial" panose="020B0604020202020204" pitchFamily="34" charset="0"/>
              </a:rPr>
              <a:t>we</a:t>
            </a:r>
            <a:r>
              <a:rPr lang="nb-NO" sz="1800" dirty="0">
                <a:latin typeface="Arial" panose="020B0604020202020204" pitchFamily="34" charset="0"/>
                <a:cs typeface="Arial" panose="020B0604020202020204" pitchFamily="34" charset="0"/>
              </a:rPr>
              <a:t> like or not, </a:t>
            </a:r>
            <a:r>
              <a:rPr lang="nb-NO" sz="1800" dirty="0" err="1">
                <a:latin typeface="Arial" panose="020B0604020202020204" pitchFamily="34" charset="0"/>
                <a:cs typeface="Arial" panose="020B0604020202020204" pitchFamily="34" charset="0"/>
              </a:rPr>
              <a:t>we</a:t>
            </a:r>
            <a:r>
              <a:rPr lang="nb-NO" sz="1800" dirty="0">
                <a:latin typeface="Arial" panose="020B0604020202020204" pitchFamily="34" charset="0"/>
                <a:cs typeface="Arial" panose="020B0604020202020204" pitchFamily="34" charset="0"/>
              </a:rPr>
              <a:t> </a:t>
            </a:r>
            <a:r>
              <a:rPr lang="nb-NO" sz="1800" dirty="0" err="1">
                <a:latin typeface="Arial" panose="020B0604020202020204" pitchFamily="34" charset="0"/>
                <a:cs typeface="Arial" panose="020B0604020202020204" pitchFamily="34" charset="0"/>
              </a:rPr>
              <a:t>are</a:t>
            </a:r>
            <a:r>
              <a:rPr lang="nb-NO" sz="1800" dirty="0">
                <a:latin typeface="Arial" panose="020B0604020202020204" pitchFamily="34" charset="0"/>
                <a:cs typeface="Arial" panose="020B0604020202020204" pitchFamily="34" charset="0"/>
              </a:rPr>
              <a:t> part </a:t>
            </a:r>
            <a:r>
              <a:rPr lang="nb-NO" dirty="0" err="1">
                <a:latin typeface="Arial" panose="020B0604020202020204" pitchFamily="34" charset="0"/>
                <a:cs typeface="Arial" panose="020B0604020202020204" pitchFamily="34" charset="0"/>
              </a:rPr>
              <a:t>of</a:t>
            </a:r>
            <a:r>
              <a:rPr lang="nb-NO" dirty="0">
                <a:latin typeface="Arial" panose="020B0604020202020204" pitchFamily="34" charset="0"/>
                <a:cs typeface="Arial" panose="020B0604020202020204" pitchFamily="34" charset="0"/>
              </a:rPr>
              <a:t> a </a:t>
            </a:r>
            <a:r>
              <a:rPr lang="nb-NO" dirty="0" err="1">
                <a:latin typeface="Arial" panose="020B0604020202020204" pitchFamily="34" charset="0"/>
                <a:cs typeface="Arial" panose="020B0604020202020204" pitchFamily="34" charset="0"/>
              </a:rPr>
              <a:t>cultural</a:t>
            </a:r>
            <a:r>
              <a:rPr lang="nb-NO" dirty="0">
                <a:latin typeface="Arial" panose="020B0604020202020204" pitchFamily="34" charset="0"/>
                <a:cs typeface="Arial" panose="020B0604020202020204" pitchFamily="34" charset="0"/>
              </a:rPr>
              <a:t> and spiritual </a:t>
            </a:r>
            <a:r>
              <a:rPr lang="nb-NO" dirty="0" err="1">
                <a:latin typeface="Arial" panose="020B0604020202020204" pitchFamily="34" charset="0"/>
                <a:cs typeface="Arial" panose="020B0604020202020204" pitchFamily="34" charset="0"/>
              </a:rPr>
              <a:t>battle</a:t>
            </a:r>
            <a:r>
              <a:rPr lang="nb-NO" dirty="0">
                <a:latin typeface="Arial" panose="020B0604020202020204" pitchFamily="34" charset="0"/>
                <a:cs typeface="Arial" panose="020B0604020202020204" pitchFamily="34" charset="0"/>
              </a:rPr>
              <a:t>. It must be </a:t>
            </a:r>
            <a:r>
              <a:rPr lang="nb-NO" dirty="0" err="1">
                <a:latin typeface="Arial" panose="020B0604020202020204" pitchFamily="34" charset="0"/>
                <a:cs typeface="Arial" panose="020B0604020202020204" pitchFamily="34" charset="0"/>
              </a:rPr>
              <a:t>fought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also</a:t>
            </a:r>
            <a:r>
              <a:rPr lang="nb-NO" dirty="0">
                <a:latin typeface="Arial" panose="020B0604020202020204" pitchFamily="34" charset="0"/>
                <a:cs typeface="Arial" panose="020B0604020202020204" pitchFamily="34" charset="0"/>
              </a:rPr>
              <a:t> in </a:t>
            </a:r>
            <a:r>
              <a:rPr lang="nb-NO" dirty="0" err="1">
                <a:latin typeface="Arial" panose="020B0604020202020204" pitchFamily="34" charset="0"/>
                <a:cs typeface="Arial" panose="020B0604020202020204" pitchFamily="34" charset="0"/>
              </a:rPr>
              <a:t>prayer</a:t>
            </a:r>
            <a:r>
              <a:rPr lang="nb-NO" dirty="0">
                <a:latin typeface="Arial" panose="020B0604020202020204" pitchFamily="34" charset="0"/>
                <a:cs typeface="Arial" panose="020B0604020202020204" pitchFamily="34" charset="0"/>
              </a:rPr>
              <a:t> – not </a:t>
            </a:r>
            <a:r>
              <a:rPr lang="nb-NO" dirty="0" err="1">
                <a:latin typeface="Arial" panose="020B0604020202020204" pitchFamily="34" charset="0"/>
                <a:cs typeface="Arial" panose="020B0604020202020204" pitchFamily="34" charset="0"/>
              </a:rPr>
              <a:t>against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people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but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against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unbiblical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ideologies</a:t>
            </a:r>
            <a:r>
              <a:rPr lang="nb-NO" dirty="0">
                <a:latin typeface="Arial" panose="020B0604020202020204" pitchFamily="34" charset="0"/>
                <a:cs typeface="Arial" panose="020B0604020202020204" pitchFamily="34" charset="0"/>
              </a:rPr>
              <a:t>. – ‘Ora et </a:t>
            </a:r>
            <a:r>
              <a:rPr lang="nb-NO" dirty="0" err="1">
                <a:latin typeface="Arial" panose="020B0604020202020204" pitchFamily="34" charset="0"/>
                <a:cs typeface="Arial" panose="020B0604020202020204" pitchFamily="34" charset="0"/>
              </a:rPr>
              <a:t>labora</a:t>
            </a:r>
            <a:r>
              <a:rPr lang="nb-NO" dirty="0">
                <a:latin typeface="Arial" panose="020B0604020202020204" pitchFamily="34" charset="0"/>
                <a:cs typeface="Arial" panose="020B0604020202020204" pitchFamily="34" charset="0"/>
              </a:rPr>
              <a:t>!’</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A REGULAR DIALOGUE WITH OUR CHILDREN AND YOUNG PEOPLE </a:t>
            </a:r>
            <a:r>
              <a:rPr lang="nb-NO" dirty="0" err="1">
                <a:latin typeface="Arial" panose="020B0604020202020204" pitchFamily="34" charset="0"/>
                <a:cs typeface="Arial" panose="020B0604020202020204" pitchFamily="34" charset="0"/>
              </a:rPr>
              <a:t>about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the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biblical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understanding</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of</a:t>
            </a:r>
            <a:r>
              <a:rPr lang="nb-NO" dirty="0">
                <a:latin typeface="Arial" panose="020B0604020202020204" pitchFamily="34" charset="0"/>
                <a:cs typeface="Arial" panose="020B0604020202020204" pitchFamily="34" charset="0"/>
              </a:rPr>
              <a:t> sex and </a:t>
            </a:r>
            <a:r>
              <a:rPr lang="nb-NO" dirty="0" err="1">
                <a:latin typeface="Arial" panose="020B0604020202020204" pitchFamily="34" charset="0"/>
                <a:cs typeface="Arial" panose="020B0604020202020204" pitchFamily="34" charset="0"/>
              </a:rPr>
              <a:t>gender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sexuality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marriage</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family</a:t>
            </a:r>
            <a:r>
              <a:rPr lang="nb-NO" dirty="0">
                <a:latin typeface="Arial" panose="020B0604020202020204" pitchFamily="34" charset="0"/>
                <a:cs typeface="Arial" panose="020B0604020202020204" pitchFamily="34" charset="0"/>
              </a:rPr>
              <a:t>. </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BE WILLING TO PAY THE COST OF DISCIPLESHIP. </a:t>
            </a:r>
            <a:r>
              <a:rPr lang="nb-NO" dirty="0" err="1">
                <a:latin typeface="Arial" panose="020B0604020202020204" pitchFamily="34" charset="0"/>
                <a:cs typeface="Arial" panose="020B0604020202020204" pitchFamily="34" charset="0"/>
              </a:rPr>
              <a:t>We</a:t>
            </a:r>
            <a:r>
              <a:rPr lang="nb-NO" dirty="0">
                <a:latin typeface="Arial" panose="020B0604020202020204" pitchFamily="34" charset="0"/>
                <a:cs typeface="Arial" panose="020B0604020202020204" pitchFamily="34" charset="0"/>
              </a:rPr>
              <a:t> have to </a:t>
            </a:r>
            <a:r>
              <a:rPr lang="nb-NO" dirty="0" err="1">
                <a:latin typeface="Arial" panose="020B0604020202020204" pitchFamily="34" charset="0"/>
                <a:cs typeface="Arial" panose="020B0604020202020204" pitchFamily="34" charset="0"/>
              </a:rPr>
              <a:t>accept</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get</a:t>
            </a:r>
            <a:r>
              <a:rPr lang="nb-NO" dirty="0">
                <a:latin typeface="Arial" panose="020B0604020202020204" pitchFamily="34" charset="0"/>
                <a:cs typeface="Arial" panose="020B0604020202020204" pitchFamily="34" charset="0"/>
              </a:rPr>
              <a:t> used to </a:t>
            </a:r>
            <a:r>
              <a:rPr lang="nb-NO" dirty="0" err="1">
                <a:latin typeface="Arial" panose="020B0604020202020204" pitchFamily="34" charset="0"/>
                <a:cs typeface="Arial" panose="020B0604020202020204" pitchFamily="34" charset="0"/>
              </a:rPr>
              <a:t>the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fact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that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our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faith</a:t>
            </a:r>
            <a:r>
              <a:rPr lang="nb-NO" dirty="0">
                <a:latin typeface="Arial" panose="020B0604020202020204" pitchFamily="34" charset="0"/>
                <a:cs typeface="Arial" panose="020B0604020202020204" pitchFamily="34" charset="0"/>
              </a:rPr>
              <a:t> in Jesus as Lord and Master </a:t>
            </a:r>
            <a:r>
              <a:rPr lang="nb-NO" dirty="0" err="1">
                <a:latin typeface="Arial" panose="020B0604020202020204" pitchFamily="34" charset="0"/>
                <a:cs typeface="Arial" panose="020B0604020202020204" pitchFamily="34" charset="0"/>
              </a:rPr>
              <a:t>will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come</a:t>
            </a:r>
            <a:r>
              <a:rPr lang="nb-NO" dirty="0">
                <a:latin typeface="Arial" panose="020B0604020202020204" pitchFamily="34" charset="0"/>
                <a:cs typeface="Arial" panose="020B0604020202020204" pitchFamily="34" charset="0"/>
              </a:rPr>
              <a:t> at a </a:t>
            </a:r>
            <a:r>
              <a:rPr lang="nb-NO" dirty="0" err="1">
                <a:latin typeface="Arial" panose="020B0604020202020204" pitchFamily="34" charset="0"/>
                <a:cs typeface="Arial" panose="020B0604020202020204" pitchFamily="34" charset="0"/>
              </a:rPr>
              <a:t>price</a:t>
            </a:r>
            <a:r>
              <a:rPr lang="nb-NO" dirty="0">
                <a:latin typeface="Arial" panose="020B0604020202020204" pitchFamily="34" charset="0"/>
                <a:cs typeface="Arial" panose="020B0604020202020204" pitchFamily="34" charset="0"/>
              </a:rPr>
              <a:t>, in </a:t>
            </a:r>
            <a:r>
              <a:rPr lang="nb-NO" dirty="0" err="1">
                <a:latin typeface="Arial" panose="020B0604020202020204" pitchFamily="34" charset="0"/>
                <a:cs typeface="Arial" panose="020B0604020202020204" pitchFamily="34" charset="0"/>
              </a:rPr>
              <a:t>accordance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what</a:t>
            </a:r>
            <a:r>
              <a:rPr lang="nb-NO" dirty="0">
                <a:latin typeface="Arial" panose="020B0604020202020204" pitchFamily="34" charset="0"/>
                <a:cs typeface="Arial" panose="020B0604020202020204" pitchFamily="34" charset="0"/>
              </a:rPr>
              <a:t> He </a:t>
            </a:r>
            <a:r>
              <a:rPr lang="nb-NO" dirty="0" err="1">
                <a:latin typeface="Arial" panose="020B0604020202020204" pitchFamily="34" charset="0"/>
                <a:cs typeface="Arial" panose="020B0604020202020204" pitchFamily="34" charset="0"/>
              </a:rPr>
              <a:t>taught</a:t>
            </a:r>
            <a:r>
              <a:rPr lang="nb-NO" dirty="0">
                <a:latin typeface="Arial" panose="020B0604020202020204" pitchFamily="34" charset="0"/>
                <a:cs typeface="Arial" panose="020B0604020202020204" pitchFamily="34" charset="0"/>
              </a:rPr>
              <a:t> His </a:t>
            </a:r>
            <a:r>
              <a:rPr lang="nb-NO" dirty="0" err="1">
                <a:latin typeface="Arial" panose="020B0604020202020204" pitchFamily="34" charset="0"/>
                <a:cs typeface="Arial" panose="020B0604020202020204" pitchFamily="34" charset="0"/>
              </a:rPr>
              <a:t>followers</a:t>
            </a:r>
            <a:r>
              <a:rPr lang="nb-NO" dirty="0">
                <a:latin typeface="Arial" panose="020B0604020202020204" pitchFamily="34" charset="0"/>
                <a:cs typeface="Arial" panose="020B0604020202020204" pitchFamily="34" charset="0"/>
              </a:rPr>
              <a:t>.</a:t>
            </a:r>
          </a:p>
        </p:txBody>
      </p:sp>
      <p:pic>
        <p:nvPicPr>
          <p:cNvPr id="4" name="Bilde 3">
            <a:extLst>
              <a:ext uri="{FF2B5EF4-FFF2-40B4-BE49-F238E27FC236}">
                <a16:creationId xmlns:a16="http://schemas.microsoft.com/office/drawing/2014/main" id="{F99519F9-9716-4D39-9FBF-0C20284AA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1412359" cy="978190"/>
          </a:xfrm>
          <a:prstGeom prst="rect">
            <a:avLst/>
          </a:prstGeom>
        </p:spPr>
      </p:pic>
    </p:spTree>
    <p:extLst>
      <p:ext uri="{BB962C8B-B14F-4D97-AF65-F5344CB8AC3E}">
        <p14:creationId xmlns:p14="http://schemas.microsoft.com/office/powerpoint/2010/main" val="14403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95537" y="260648"/>
            <a:ext cx="8280920" cy="1569660"/>
          </a:xfrm>
          <a:prstGeom prst="rect">
            <a:avLst/>
          </a:prstGeom>
          <a:noFill/>
        </p:spPr>
        <p:txBody>
          <a:bodyPr wrap="square" rtlCol="0">
            <a:spAutoFit/>
          </a:bodyPr>
          <a:lstStyle/>
          <a:p>
            <a:pPr algn="ctr"/>
            <a:r>
              <a:rPr lang="nb-NO" sz="2400" dirty="0" err="1">
                <a:latin typeface="Arial Black" panose="020B0A04020102020204" pitchFamily="34" charset="0"/>
              </a:rPr>
              <a:t>Communicating</a:t>
            </a:r>
            <a:r>
              <a:rPr lang="nb-NO" sz="2400" dirty="0">
                <a:latin typeface="Arial Black" panose="020B0A04020102020204" pitchFamily="34" charset="0"/>
              </a:rPr>
              <a:t> </a:t>
            </a:r>
            <a:r>
              <a:rPr lang="nb-NO" sz="2400" dirty="0" err="1">
                <a:latin typeface="Arial Black" panose="020B0A04020102020204" pitchFamily="34" charset="0"/>
              </a:rPr>
              <a:t>the</a:t>
            </a:r>
            <a:r>
              <a:rPr lang="nb-NO" sz="2400" dirty="0">
                <a:latin typeface="Arial Black" panose="020B0A04020102020204" pitchFamily="34" charset="0"/>
              </a:rPr>
              <a:t> </a:t>
            </a:r>
            <a:r>
              <a:rPr lang="nb-NO" sz="2400" dirty="0" err="1">
                <a:latin typeface="Arial Black" panose="020B0A04020102020204" pitchFamily="34" charset="0"/>
              </a:rPr>
              <a:t>truth</a:t>
            </a:r>
            <a:r>
              <a:rPr lang="nb-NO" sz="2400" dirty="0">
                <a:latin typeface="Arial Black" panose="020B0A04020102020204" pitchFamily="34" charset="0"/>
              </a:rPr>
              <a:t>:</a:t>
            </a:r>
          </a:p>
          <a:p>
            <a:pPr algn="ctr"/>
            <a:r>
              <a:rPr lang="nb-NO" sz="4400" dirty="0">
                <a:solidFill>
                  <a:srgbClr val="7030A0"/>
                </a:solidFill>
                <a:latin typeface="Arial Black" panose="020B0A04020102020204" pitchFamily="34" charset="0"/>
              </a:rPr>
              <a:t>A positive </a:t>
            </a:r>
            <a:r>
              <a:rPr lang="nb-NO" sz="4400" dirty="0" err="1">
                <a:solidFill>
                  <a:srgbClr val="7030A0"/>
                </a:solidFill>
                <a:latin typeface="Arial Black" panose="020B0A04020102020204" pitchFamily="34" charset="0"/>
              </a:rPr>
              <a:t>message</a:t>
            </a:r>
            <a:r>
              <a:rPr lang="nb-NO" sz="4400" dirty="0">
                <a:solidFill>
                  <a:srgbClr val="7030A0"/>
                </a:solidFill>
                <a:latin typeface="Arial Black" panose="020B0A04020102020204" pitchFamily="34" charset="0"/>
              </a:rPr>
              <a:t> </a:t>
            </a:r>
            <a:br>
              <a:rPr lang="nb-NO" sz="4400" dirty="0">
                <a:solidFill>
                  <a:srgbClr val="7030A0"/>
                </a:solidFill>
                <a:latin typeface="Arial Black" panose="020B0A04020102020204" pitchFamily="34" charset="0"/>
              </a:rPr>
            </a:br>
            <a:r>
              <a:rPr lang="nb-NO" sz="2800" dirty="0" err="1">
                <a:solidFill>
                  <a:srgbClr val="7030A0"/>
                </a:solidFill>
                <a:latin typeface="Arial Black" panose="020B0A04020102020204" pitchFamily="34" charset="0"/>
              </a:rPr>
              <a:t>regarding</a:t>
            </a:r>
            <a:r>
              <a:rPr lang="nb-NO" sz="2800" dirty="0">
                <a:solidFill>
                  <a:srgbClr val="7030A0"/>
                </a:solidFill>
                <a:latin typeface="Arial Black" panose="020B0A04020102020204" pitchFamily="34" charset="0"/>
              </a:rPr>
              <a:t> fundamental </a:t>
            </a:r>
            <a:r>
              <a:rPr lang="nb-NO" sz="2800" dirty="0" err="1">
                <a:solidFill>
                  <a:srgbClr val="7030A0"/>
                </a:solidFill>
                <a:latin typeface="Arial Black" panose="020B0A04020102020204" pitchFamily="34" charset="0"/>
              </a:rPr>
              <a:t>values</a:t>
            </a:r>
            <a:endParaRPr lang="nb-NO" sz="4400" dirty="0">
              <a:solidFill>
                <a:srgbClr val="7030A0"/>
              </a:solidFill>
              <a:latin typeface="Arial Black" panose="020B0A04020102020204" pitchFamily="34" charset="0"/>
            </a:endParaRP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4451">
            <a:off x="5512249" y="3180079"/>
            <a:ext cx="3194357" cy="2248258"/>
          </a:xfrm>
          <a:prstGeom prst="rect">
            <a:avLst/>
          </a:prstGeom>
          <a:ln>
            <a:solidFill>
              <a:schemeClr val="bg1">
                <a:lumMod val="95000"/>
              </a:schemeClr>
            </a:solidFill>
          </a:ln>
        </p:spPr>
      </p:pic>
      <p:sp>
        <p:nvSpPr>
          <p:cNvPr id="2" name="Ellipse 1"/>
          <p:cNvSpPr/>
          <p:nvPr/>
        </p:nvSpPr>
        <p:spPr>
          <a:xfrm rot="21358730">
            <a:off x="9418245" y="5814692"/>
            <a:ext cx="2347192" cy="701521"/>
          </a:xfrm>
          <a:prstGeom prst="ellipse">
            <a:avLst/>
          </a:prstGeom>
          <a:noFill/>
          <a:ln w="127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sp>
        <p:nvSpPr>
          <p:cNvPr id="6" name="TekstSylinder 5"/>
          <p:cNvSpPr txBox="1"/>
          <p:nvPr/>
        </p:nvSpPr>
        <p:spPr>
          <a:xfrm>
            <a:off x="395537" y="2060848"/>
            <a:ext cx="8424935" cy="4832092"/>
          </a:xfrm>
          <a:prstGeom prst="rect">
            <a:avLst/>
          </a:prstGeom>
          <a:noFill/>
        </p:spPr>
        <p:txBody>
          <a:bodyPr wrap="square" rtlCol="0">
            <a:spAutoFit/>
          </a:bodyPr>
          <a:lstStyle/>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Bible</a:t>
            </a:r>
            <a:r>
              <a:rPr lang="nb-NO" sz="2200" dirty="0">
                <a:latin typeface="Arial" panose="020B0604020202020204" pitchFamily="34" charset="0"/>
                <a:cs typeface="Arial" panose="020B0604020202020204" pitchFamily="34" charset="0"/>
              </a:rPr>
              <a:t> as </a:t>
            </a:r>
            <a:r>
              <a:rPr lang="nb-NO" sz="2200" dirty="0" err="1">
                <a:latin typeface="Arial" panose="020B0604020202020204" pitchFamily="34" charset="0"/>
                <a:cs typeface="Arial" panose="020B0604020202020204" pitchFamily="34" charset="0"/>
              </a:rPr>
              <a:t>our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authority</a:t>
            </a:r>
            <a:r>
              <a:rPr lang="nb-NO" sz="2200" dirty="0">
                <a:latin typeface="Arial" panose="020B0604020202020204" pitchFamily="34" charset="0"/>
                <a:cs typeface="Arial" panose="020B0604020202020204" pitchFamily="34" charset="0"/>
              </a:rPr>
              <a:t> for </a:t>
            </a:r>
            <a:r>
              <a:rPr lang="nb-NO" sz="2200" dirty="0" err="1">
                <a:latin typeface="Arial" panose="020B0604020202020204" pitchFamily="34" charset="0"/>
                <a:cs typeface="Arial" panose="020B0604020202020204" pitchFamily="34" charset="0"/>
              </a:rPr>
              <a:t>faith</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doctrine</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life</a:t>
            </a:r>
            <a:endParaRPr lang="nb-NO" sz="2200" dirty="0">
              <a:latin typeface="Arial" panose="020B0604020202020204" pitchFamily="34" charset="0"/>
              <a:cs typeface="Arial" panose="020B0604020202020204" pitchFamily="34" charset="0"/>
            </a:endParaRPr>
          </a:p>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marriage</a:t>
            </a:r>
            <a:r>
              <a:rPr lang="nb-NO" sz="2200" dirty="0">
                <a:latin typeface="Arial" panose="020B0604020202020204" pitchFamily="34" charset="0"/>
                <a:cs typeface="Arial" panose="020B0604020202020204" pitchFamily="34" charset="0"/>
              </a:rPr>
              <a:t> as </a:t>
            </a:r>
            <a:r>
              <a:rPr lang="nb-NO" sz="2200" dirty="0" err="1">
                <a:latin typeface="Arial" panose="020B0604020202020204" pitchFamily="34" charset="0"/>
                <a:cs typeface="Arial" panose="020B0604020202020204" pitchFamily="34" charset="0"/>
              </a:rPr>
              <a:t>God’s</a:t>
            </a:r>
            <a:r>
              <a:rPr lang="nb-NO" sz="2200" dirty="0">
                <a:latin typeface="Arial" panose="020B0604020202020204" pitchFamily="34" charset="0"/>
                <a:cs typeface="Arial" panose="020B0604020202020204" pitchFamily="34" charset="0"/>
              </a:rPr>
              <a:t> design for </a:t>
            </a:r>
            <a:r>
              <a:rPr lang="nb-NO" sz="2200" dirty="0" err="1">
                <a:latin typeface="Arial" panose="020B0604020202020204" pitchFamily="34" charset="0"/>
                <a:cs typeface="Arial" panose="020B0604020202020204" pitchFamily="34" charset="0"/>
              </a:rPr>
              <a:t>one</a:t>
            </a:r>
            <a:r>
              <a:rPr lang="nb-NO" sz="2200" dirty="0">
                <a:latin typeface="Arial" panose="020B0604020202020204" pitchFamily="34" charset="0"/>
                <a:cs typeface="Arial" panose="020B0604020202020204" pitchFamily="34" charset="0"/>
              </a:rPr>
              <a:t> man and </a:t>
            </a:r>
            <a:r>
              <a:rPr lang="nb-NO" sz="2200" dirty="0" err="1">
                <a:latin typeface="Arial" panose="020B0604020202020204" pitchFamily="34" charset="0"/>
                <a:cs typeface="Arial" panose="020B0604020202020204" pitchFamily="34" charset="0"/>
              </a:rPr>
              <a:t>one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woman</a:t>
            </a:r>
            <a:r>
              <a:rPr lang="nb-NO" sz="2200" dirty="0">
                <a:latin typeface="Arial" panose="020B0604020202020204" pitchFamily="34" charset="0"/>
                <a:cs typeface="Arial" panose="020B0604020202020204" pitchFamily="34" charset="0"/>
              </a:rPr>
              <a:t> </a:t>
            </a:r>
          </a:p>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uniqueness</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significance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br>
              <a:rPr lang="nb-NO" sz="2200" dirty="0">
                <a:latin typeface="Arial" panose="020B0604020202020204" pitchFamily="34" charset="0"/>
                <a:cs typeface="Arial" panose="020B0604020202020204" pitchFamily="34" charset="0"/>
              </a:rPr>
            </a:br>
            <a:r>
              <a:rPr lang="nb-NO" sz="2200" dirty="0" err="1">
                <a:latin typeface="Arial" panose="020B0604020202020204" pitchFamily="34" charset="0"/>
                <a:cs typeface="Arial" panose="020B0604020202020204" pitchFamily="34" charset="0"/>
              </a:rPr>
              <a:t>mother-father-child</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relationship</a:t>
            </a:r>
            <a:endParaRPr lang="nb-NO" sz="2200" dirty="0">
              <a:latin typeface="Arial" panose="020B0604020202020204" pitchFamily="34" charset="0"/>
              <a:cs typeface="Arial" panose="020B0604020202020204" pitchFamily="34" charset="0"/>
            </a:endParaRPr>
          </a:p>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children’s</a:t>
            </a:r>
            <a:r>
              <a:rPr lang="nb-NO" sz="2200" dirty="0">
                <a:latin typeface="Arial" panose="020B0604020202020204" pitchFamily="34" charset="0"/>
                <a:cs typeface="Arial" panose="020B0604020202020204" pitchFamily="34" charset="0"/>
              </a:rPr>
              <a:t> God-given right to </a:t>
            </a:r>
            <a:br>
              <a:rPr lang="nb-NO" sz="2200" dirty="0">
                <a:latin typeface="Arial" panose="020B0604020202020204" pitchFamily="34" charset="0"/>
                <a:cs typeface="Arial" panose="020B0604020202020204" pitchFamily="34" charset="0"/>
              </a:rPr>
            </a:br>
            <a:r>
              <a:rPr lang="nb-NO" sz="2200" dirty="0" err="1">
                <a:latin typeface="Arial" panose="020B0604020202020204" pitchFamily="34" charset="0"/>
                <a:cs typeface="Arial" panose="020B0604020202020204" pitchFamily="34" charset="0"/>
              </a:rPr>
              <a:t>know</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their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own</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mother</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father</a:t>
            </a:r>
            <a:r>
              <a:rPr lang="nb-NO" sz="2200" dirty="0">
                <a:latin typeface="Arial" panose="020B0604020202020204" pitchFamily="34" charset="0"/>
                <a:cs typeface="Arial" panose="020B0604020202020204" pitchFamily="34" charset="0"/>
              </a:rPr>
              <a:t> </a:t>
            </a:r>
          </a:p>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perspective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child</a:t>
            </a:r>
            <a:r>
              <a:rPr lang="nb-NO" sz="2200" dirty="0">
                <a:latin typeface="Arial" panose="020B0604020202020204" pitchFamily="34" charset="0"/>
                <a:cs typeface="Arial" panose="020B0604020202020204" pitchFamily="34" charset="0"/>
              </a:rPr>
              <a: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in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theology</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practice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Christian </a:t>
            </a:r>
            <a:r>
              <a:rPr lang="nb-NO" sz="2200" dirty="0" err="1">
                <a:latin typeface="Arial" panose="020B0604020202020204" pitchFamily="34" charset="0"/>
                <a:cs typeface="Arial" panose="020B0604020202020204" pitchFamily="34" charset="0"/>
              </a:rPr>
              <a:t>church</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342900" indent="-342900">
              <a:buFont typeface="Wingdings"/>
              <a:buChar char=""/>
            </a:pP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not </a:t>
            </a:r>
            <a:r>
              <a:rPr lang="nb-NO" sz="2200" dirty="0" err="1">
                <a:latin typeface="Arial" panose="020B0604020202020204" pitchFamily="34" charset="0"/>
                <a:cs typeface="Arial" panose="020B0604020202020204" pitchFamily="34" charset="0"/>
              </a:rPr>
              <a:t>called</a:t>
            </a:r>
            <a:r>
              <a:rPr lang="nb-NO" sz="2200" dirty="0">
                <a:latin typeface="Arial" panose="020B0604020202020204" pitchFamily="34" charset="0"/>
                <a:cs typeface="Arial" panose="020B0604020202020204" pitchFamily="34" charset="0"/>
              </a:rPr>
              <a:t> to </a:t>
            </a:r>
            <a:r>
              <a:rPr lang="nb-NO" sz="2200" b="1" dirty="0" err="1">
                <a:latin typeface="Arial" panose="020B0604020202020204" pitchFamily="34" charset="0"/>
                <a:cs typeface="Arial" panose="020B0604020202020204" pitchFamily="34" charset="0"/>
              </a:rPr>
              <a:t>win</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discussions</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r>
              <a:rPr lang="nb-NO" sz="2200" dirty="0" err="1">
                <a:latin typeface="Arial" panose="020B0604020202020204" pitchFamily="34" charset="0"/>
                <a:cs typeface="Arial" panose="020B0604020202020204" pitchFamily="34" charset="0"/>
              </a:rPr>
              <a:t>but</a:t>
            </a:r>
            <a:r>
              <a:rPr lang="nb-NO" sz="2200" dirty="0">
                <a:latin typeface="Arial" panose="020B0604020202020204" pitchFamily="34" charset="0"/>
                <a:cs typeface="Arial" panose="020B0604020202020204" pitchFamily="34" charset="0"/>
              </a:rPr>
              <a:t> to </a:t>
            </a:r>
            <a:r>
              <a:rPr lang="nb-NO" sz="2200" b="1" dirty="0" err="1">
                <a:latin typeface="Arial" panose="020B0604020202020204" pitchFamily="34" charset="0"/>
                <a:cs typeface="Arial" panose="020B0604020202020204" pitchFamily="34" charset="0"/>
              </a:rPr>
              <a:t>witness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about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what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believe</a:t>
            </a:r>
            <a:r>
              <a:rPr lang="nb-NO" sz="2200" dirty="0">
                <a:latin typeface="Arial" panose="020B0604020202020204" pitchFamily="34" charset="0"/>
                <a:cs typeface="Arial" panose="020B0604020202020204" pitchFamily="34" charset="0"/>
              </a:rPr>
              <a:t>, in </a:t>
            </a:r>
            <a:r>
              <a:rPr lang="nb-NO" sz="2200" dirty="0" err="1">
                <a:latin typeface="Arial" panose="020B0604020202020204" pitchFamily="34" charset="0"/>
                <a:cs typeface="Arial" panose="020B0604020202020204" pitchFamily="34" charset="0"/>
              </a:rPr>
              <a:t>whom</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believe</a:t>
            </a:r>
            <a:r>
              <a:rPr lang="nb-NO" sz="2200" dirty="0">
                <a:latin typeface="Arial" panose="020B0604020202020204" pitchFamily="34" charset="0"/>
                <a:cs typeface="Arial" panose="020B0604020202020204" pitchFamily="34" charset="0"/>
              </a:rPr>
              <a: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and </a:t>
            </a:r>
            <a:r>
              <a:rPr lang="nb-NO" sz="2200" dirty="0" err="1">
                <a:latin typeface="Arial" panose="020B0604020202020204" pitchFamily="34" charset="0"/>
                <a:cs typeface="Arial" panose="020B0604020202020204" pitchFamily="34" charset="0"/>
              </a:rPr>
              <a:t>why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believe</a:t>
            </a:r>
            <a:br>
              <a:rPr lang="nb-NO" sz="2200" dirty="0">
                <a:latin typeface="Arial" panose="020B0604020202020204" pitchFamily="34" charset="0"/>
                <a:cs typeface="Arial" panose="020B0604020202020204" pitchFamily="34" charset="0"/>
              </a:rPr>
            </a:br>
            <a:endParaRPr lang="nb-NO"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3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7FDF9CC-7E62-4AC0-9E5F-7DC2757B0769}"/>
              </a:ext>
            </a:extLst>
          </p:cNvPr>
          <p:cNvSpPr txBox="1"/>
          <p:nvPr/>
        </p:nvSpPr>
        <p:spPr>
          <a:xfrm>
            <a:off x="251520" y="260648"/>
            <a:ext cx="8496944" cy="6432530"/>
          </a:xfrm>
          <a:prstGeom prst="rect">
            <a:avLst/>
          </a:prstGeom>
          <a:noFill/>
        </p:spPr>
        <p:txBody>
          <a:bodyPr wrap="square" rtlCol="0">
            <a:spAutoFit/>
          </a:bodyPr>
          <a:lstStyle/>
          <a:p>
            <a:pPr algn="ctr"/>
            <a:r>
              <a:rPr lang="nb-NO" sz="2800" dirty="0">
                <a:solidFill>
                  <a:srgbClr val="7030A0"/>
                </a:solidFill>
                <a:latin typeface="Arial Black" panose="020B0A04020102020204" pitchFamily="34" charset="0"/>
              </a:rPr>
              <a:t>A </a:t>
            </a:r>
            <a:r>
              <a:rPr lang="nb-NO" sz="2800" dirty="0" err="1">
                <a:solidFill>
                  <a:srgbClr val="7030A0"/>
                </a:solidFill>
                <a:latin typeface="Arial Black" panose="020B0A04020102020204" pitchFamily="34" charset="0"/>
              </a:rPr>
              <a:t>few</a:t>
            </a:r>
            <a:r>
              <a:rPr lang="nb-NO" sz="2800" dirty="0">
                <a:solidFill>
                  <a:srgbClr val="7030A0"/>
                </a:solidFill>
                <a:latin typeface="Arial Black" panose="020B0A04020102020204" pitchFamily="34" charset="0"/>
              </a:rPr>
              <a:t> </a:t>
            </a:r>
            <a:r>
              <a:rPr lang="nb-NO" sz="2800" dirty="0" err="1">
                <a:solidFill>
                  <a:srgbClr val="7030A0"/>
                </a:solidFill>
                <a:latin typeface="Arial Black" panose="020B0A04020102020204" pitchFamily="34" charset="0"/>
              </a:rPr>
              <a:t>selected</a:t>
            </a:r>
            <a:r>
              <a:rPr lang="nb-NO" sz="2800" dirty="0">
                <a:solidFill>
                  <a:srgbClr val="7030A0"/>
                </a:solidFill>
                <a:latin typeface="Arial Black" panose="020B0A04020102020204" pitchFamily="34" charset="0"/>
              </a:rPr>
              <a:t> websites </a:t>
            </a:r>
            <a:r>
              <a:rPr lang="nb-NO" sz="2800" dirty="0" err="1">
                <a:solidFill>
                  <a:srgbClr val="7030A0"/>
                </a:solidFill>
                <a:latin typeface="Arial Black" panose="020B0A04020102020204" pitchFamily="34" charset="0"/>
              </a:rPr>
              <a:t>on</a:t>
            </a:r>
            <a:r>
              <a:rPr lang="nb-NO" sz="2800" dirty="0">
                <a:solidFill>
                  <a:srgbClr val="7030A0"/>
                </a:solidFill>
                <a:latin typeface="Arial Black" panose="020B0A04020102020204" pitchFamily="34" charset="0"/>
              </a:rPr>
              <a:t> sex, </a:t>
            </a:r>
            <a:r>
              <a:rPr lang="nb-NO" sz="2800" dirty="0" err="1">
                <a:solidFill>
                  <a:srgbClr val="7030A0"/>
                </a:solidFill>
                <a:latin typeface="Arial Black" panose="020B0A04020102020204" pitchFamily="34" charset="0"/>
              </a:rPr>
              <a:t>gender</a:t>
            </a:r>
            <a:r>
              <a:rPr lang="nb-NO" sz="2800" dirty="0">
                <a:solidFill>
                  <a:srgbClr val="7030A0"/>
                </a:solidFill>
                <a:latin typeface="Arial Black" panose="020B0A04020102020204" pitchFamily="34" charset="0"/>
              </a:rPr>
              <a:t>, </a:t>
            </a:r>
            <a:r>
              <a:rPr lang="nb-NO" sz="2800" dirty="0" err="1">
                <a:solidFill>
                  <a:srgbClr val="7030A0"/>
                </a:solidFill>
                <a:latin typeface="Arial Black" panose="020B0A04020102020204" pitchFamily="34" charset="0"/>
              </a:rPr>
              <a:t>sexuality</a:t>
            </a:r>
            <a:r>
              <a:rPr lang="nb-NO" sz="2800" dirty="0">
                <a:solidFill>
                  <a:srgbClr val="7030A0"/>
                </a:solidFill>
                <a:latin typeface="Arial Black" panose="020B0A04020102020204" pitchFamily="34" charset="0"/>
              </a:rPr>
              <a:t> and </a:t>
            </a:r>
            <a:r>
              <a:rPr lang="nb-NO" sz="2800" dirty="0" err="1">
                <a:solidFill>
                  <a:srgbClr val="7030A0"/>
                </a:solidFill>
                <a:latin typeface="Arial Black" panose="020B0A04020102020204" pitchFamily="34" charset="0"/>
              </a:rPr>
              <a:t>marriage</a:t>
            </a:r>
            <a:endParaRPr lang="nb-NO" sz="2800" dirty="0">
              <a:solidFill>
                <a:srgbClr val="7030A0"/>
              </a:solidFill>
              <a:latin typeface="Arial Black" panose="020B0A04020102020204" pitchFamily="34" charset="0"/>
            </a:endParaRPr>
          </a:p>
          <a:p>
            <a:endParaRPr lang="nb-NO" sz="1400" dirty="0"/>
          </a:p>
          <a:p>
            <a:pPr marL="342900" indent="-342900">
              <a:buFont typeface="+mj-lt"/>
              <a:buAutoNum type="arabicPeriod"/>
            </a:pPr>
            <a:r>
              <a:rPr lang="nb-NO" b="1" dirty="0">
                <a:latin typeface="Arial" panose="020B0604020202020204" pitchFamily="34" charset="0"/>
                <a:cs typeface="Arial" panose="020B0604020202020204" pitchFamily="34" charset="0"/>
              </a:rPr>
              <a:t>The Center for Faith, </a:t>
            </a:r>
            <a:r>
              <a:rPr lang="nb-NO" b="1" dirty="0" err="1">
                <a:latin typeface="Arial" panose="020B0604020202020204" pitchFamily="34" charset="0"/>
                <a:cs typeface="Arial" panose="020B0604020202020204" pitchFamily="34" charset="0"/>
              </a:rPr>
              <a:t>Sexuality</a:t>
            </a:r>
            <a:r>
              <a:rPr lang="nb-NO" b="1" dirty="0">
                <a:latin typeface="Arial" panose="020B0604020202020204" pitchFamily="34" charset="0"/>
                <a:cs typeface="Arial" panose="020B0604020202020204" pitchFamily="34" charset="0"/>
              </a:rPr>
              <a:t> &amp; </a:t>
            </a:r>
            <a:r>
              <a:rPr lang="nb-NO" b="1" dirty="0" err="1">
                <a:latin typeface="Arial" panose="020B0604020202020204" pitchFamily="34" charset="0"/>
                <a:cs typeface="Arial" panose="020B0604020202020204" pitchFamily="34" charset="0"/>
              </a:rPr>
              <a:t>Gender</a:t>
            </a:r>
            <a:r>
              <a:rPr lang="nb-NO" b="1"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 </a:t>
            </a:r>
            <a:r>
              <a:rPr lang="nb-NO"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www.centerforfaith.com</a:t>
            </a:r>
            <a:endParaRPr lang="nb-NO" dirty="0">
              <a:solidFill>
                <a:srgbClr val="002060"/>
              </a:solidFill>
              <a:latin typeface="Arial" panose="020B0604020202020204" pitchFamily="34" charset="0"/>
              <a:cs typeface="Arial" panose="020B0604020202020204" pitchFamily="34" charset="0"/>
            </a:endParaRPr>
          </a:p>
          <a:p>
            <a:pPr marL="342900" indent="-342900">
              <a:buFont typeface="+mj-lt"/>
              <a:buAutoNum type="arabicPeriod"/>
            </a:pPr>
            <a:r>
              <a:rPr lang="nb-NO" b="1"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a:t>
            </a:r>
            <a:r>
              <a:rPr lang="nb-NO"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nb-NO" b="1"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TheGospelCoalition</a:t>
            </a:r>
            <a:r>
              <a:rPr lang="nb-NO"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.org</a:t>
            </a:r>
            <a:r>
              <a:rPr lang="nb-NO" dirty="0">
                <a:solidFill>
                  <a:srgbClr val="002060"/>
                </a:solidFill>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 A </a:t>
            </a:r>
            <a:r>
              <a:rPr lang="nb-NO" dirty="0" err="1">
                <a:latin typeface="Arial" panose="020B0604020202020204" pitchFamily="34" charset="0"/>
                <a:cs typeface="Arial" panose="020B0604020202020204" pitchFamily="34" charset="0"/>
              </a:rPr>
              <a:t>escellent</a:t>
            </a:r>
            <a:r>
              <a:rPr lang="nb-NO" dirty="0">
                <a:latin typeface="Arial" panose="020B0604020202020204" pitchFamily="34" charset="0"/>
                <a:cs typeface="Arial" panose="020B0604020202020204" pitchFamily="34" charset="0"/>
              </a:rPr>
              <a:t> website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lots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of</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topics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Search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words</a:t>
            </a:r>
            <a:r>
              <a:rPr lang="nb-NO" dirty="0">
                <a:latin typeface="Arial" panose="020B0604020202020204" pitchFamily="34" charset="0"/>
                <a:cs typeface="Arial" panose="020B0604020202020204" pitchFamily="34" charset="0"/>
              </a:rPr>
              <a:t> like ‘same-sex </a:t>
            </a:r>
            <a:r>
              <a:rPr lang="nb-NO" dirty="0" err="1">
                <a:latin typeface="Arial" panose="020B0604020202020204" pitchFamily="34" charset="0"/>
                <a:cs typeface="Arial" panose="020B0604020202020204" pitchFamily="34" charset="0"/>
              </a:rPr>
              <a:t>marriage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transgender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gender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marriage</a:t>
            </a:r>
            <a:r>
              <a:rPr lang="nb-NO" dirty="0">
                <a:latin typeface="Arial" panose="020B0604020202020204" pitchFamily="34" charset="0"/>
                <a:cs typeface="Arial" panose="020B0604020202020204" pitchFamily="34" charset="0"/>
              </a:rPr>
              <a:t>’ etc.</a:t>
            </a:r>
          </a:p>
          <a:p>
            <a:pPr marL="342900" indent="-342900">
              <a:buFont typeface="+mj-lt"/>
              <a:buAutoNum type="arabicPeriod"/>
            </a:pPr>
            <a:r>
              <a:rPr lang="nb-NO" b="1"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a:t>
            </a:r>
            <a:r>
              <a:rPr lang="nb-NO"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nb-NO" b="1"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robGagnon</a:t>
            </a:r>
            <a:r>
              <a:rPr lang="nb-NO"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.net</a:t>
            </a:r>
            <a:r>
              <a:rPr lang="nb-NO" dirty="0">
                <a:solidFill>
                  <a:srgbClr val="002060"/>
                </a:solidFill>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 A </a:t>
            </a:r>
            <a:r>
              <a:rPr lang="nb-NO" dirty="0" err="1">
                <a:latin typeface="Arial" panose="020B0604020202020204" pitchFamily="34" charset="0"/>
                <a:cs typeface="Arial" panose="020B0604020202020204" pitchFamily="34" charset="0"/>
              </a:rPr>
              <a:t>very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useful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blog</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numerous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valuable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articles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on</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topics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related</a:t>
            </a:r>
            <a:r>
              <a:rPr lang="nb-NO" dirty="0">
                <a:latin typeface="Arial" panose="020B0604020202020204" pitchFamily="34" charset="0"/>
                <a:cs typeface="Arial" panose="020B0604020202020204" pitchFamily="34" charset="0"/>
              </a:rPr>
              <a:t> to </a:t>
            </a:r>
            <a:r>
              <a:rPr lang="nb-NO" dirty="0" err="1">
                <a:latin typeface="Arial" panose="020B0604020202020204" pitchFamily="34" charset="0"/>
                <a:cs typeface="Arial" panose="020B0604020202020204" pitchFamily="34" charset="0"/>
              </a:rPr>
              <a:t>the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Bible</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homosexuality</a:t>
            </a:r>
            <a:r>
              <a:rPr lang="nb-NO" dirty="0">
                <a:latin typeface="Arial" panose="020B0604020202020204" pitchFamily="34" charset="0"/>
                <a:cs typeface="Arial" panose="020B0604020202020204" pitchFamily="34" charset="0"/>
              </a:rPr>
              <a:t>, same-sex </a:t>
            </a:r>
            <a:r>
              <a:rPr lang="nb-NO" dirty="0" err="1">
                <a:latin typeface="Arial" panose="020B0604020202020204" pitchFamily="34" charset="0"/>
                <a:cs typeface="Arial" panose="020B0604020202020204" pitchFamily="34" charset="0"/>
              </a:rPr>
              <a:t>marriage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transgenderism</a:t>
            </a:r>
            <a:r>
              <a:rPr lang="nb-NO" dirty="0">
                <a:latin typeface="Arial" panose="020B0604020202020204" pitchFamily="34" charset="0"/>
                <a:cs typeface="Arial" panose="020B0604020202020204" pitchFamily="34" charset="0"/>
              </a:rPr>
              <a:t>, etc. by a </a:t>
            </a:r>
            <a:r>
              <a:rPr lang="nb-NO" dirty="0" err="1">
                <a:latin typeface="Arial" panose="020B0604020202020204" pitchFamily="34" charset="0"/>
                <a:cs typeface="Arial" panose="020B0604020202020204" pitchFamily="34" charset="0"/>
              </a:rPr>
              <a:t>conservative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theology</a:t>
            </a:r>
            <a:r>
              <a:rPr lang="nb-NO" dirty="0">
                <a:latin typeface="Arial" panose="020B0604020202020204" pitchFamily="34" charset="0"/>
                <a:cs typeface="Arial" panose="020B0604020202020204" pitchFamily="34" charset="0"/>
              </a:rPr>
              <a:t> professor.</a:t>
            </a:r>
          </a:p>
          <a:p>
            <a:pPr marL="342900" indent="-342900">
              <a:buFont typeface="+mj-lt"/>
              <a:buAutoNum type="arabicPeriod"/>
            </a:pPr>
            <a:r>
              <a:rPr lang="nb-NO" b="1"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a:t>
            </a:r>
            <a:r>
              <a:rPr lang="nb-NO"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r>
              <a:rPr lang="nb-NO" b="1"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ThePublicDiscourse</a:t>
            </a:r>
            <a:r>
              <a:rPr lang="nb-NO"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.com</a:t>
            </a:r>
            <a:r>
              <a:rPr lang="nb-NO" dirty="0">
                <a:solidFill>
                  <a:srgbClr val="002060"/>
                </a:solidFill>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 An </a:t>
            </a:r>
            <a:r>
              <a:rPr lang="nb-NO" dirty="0" err="1">
                <a:latin typeface="Arial" panose="020B0604020202020204" pitchFamily="34" charset="0"/>
                <a:cs typeface="Arial" panose="020B0604020202020204" pitchFamily="34" charset="0"/>
              </a:rPr>
              <a:t>excellent</a:t>
            </a:r>
            <a:r>
              <a:rPr lang="nb-NO" dirty="0">
                <a:latin typeface="Arial" panose="020B0604020202020204" pitchFamily="34" charset="0"/>
                <a:cs typeface="Arial" panose="020B0604020202020204" pitchFamily="34" charset="0"/>
              </a:rPr>
              <a:t> website. </a:t>
            </a:r>
            <a:r>
              <a:rPr lang="nb-NO" dirty="0" err="1">
                <a:latin typeface="Arial" panose="020B0604020202020204" pitchFamily="34" charset="0"/>
                <a:cs typeface="Arial" panose="020B0604020202020204" pitchFamily="34" charset="0"/>
              </a:rPr>
              <a:t>Search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words</a:t>
            </a:r>
            <a:r>
              <a:rPr lang="nb-NO" dirty="0">
                <a:latin typeface="Arial" panose="020B0604020202020204" pitchFamily="34" charset="0"/>
                <a:cs typeface="Arial" panose="020B0604020202020204" pitchFamily="34" charset="0"/>
              </a:rPr>
              <a:t> like ‘same-sex </a:t>
            </a:r>
            <a:r>
              <a:rPr lang="nb-NO" dirty="0" err="1">
                <a:latin typeface="Arial" panose="020B0604020202020204" pitchFamily="34" charset="0"/>
                <a:cs typeface="Arial" panose="020B0604020202020204" pitchFamily="34" charset="0"/>
              </a:rPr>
              <a:t>marriage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transgender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gender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marriage</a:t>
            </a:r>
            <a:r>
              <a:rPr lang="nb-NO" dirty="0">
                <a:latin typeface="Arial" panose="020B0604020202020204" pitchFamily="34" charset="0"/>
                <a:cs typeface="Arial" panose="020B0604020202020204" pitchFamily="34" charset="0"/>
              </a:rPr>
              <a:t>’ etc.</a:t>
            </a:r>
          </a:p>
          <a:p>
            <a:pPr marL="342900" indent="-342900">
              <a:buFont typeface="+mj-lt"/>
              <a:buAutoNum type="arabicPeriod"/>
            </a:pPr>
            <a:r>
              <a:rPr lang="nb-NO" b="1" dirty="0">
                <a:latin typeface="Arial" panose="020B0604020202020204" pitchFamily="34" charset="0"/>
                <a:cs typeface="Arial" panose="020B0604020202020204" pitchFamily="34" charset="0"/>
              </a:rPr>
              <a:t>List </a:t>
            </a:r>
            <a:r>
              <a:rPr lang="nb-NO" b="1" dirty="0" err="1">
                <a:latin typeface="Arial" panose="020B0604020202020204" pitchFamily="34" charset="0"/>
                <a:cs typeface="Arial" panose="020B0604020202020204" pitchFamily="34" charset="0"/>
              </a:rPr>
              <a:t>of</a:t>
            </a:r>
            <a:r>
              <a:rPr lang="nb-NO" b="1" dirty="0">
                <a:latin typeface="Arial" panose="020B0604020202020204" pitchFamily="34" charset="0"/>
                <a:cs typeface="Arial" panose="020B0604020202020204" pitchFamily="34" charset="0"/>
              </a:rPr>
              <a:t> </a:t>
            </a:r>
            <a:r>
              <a:rPr lang="nb-NO" b="1" dirty="0" err="1">
                <a:latin typeface="Arial" panose="020B0604020202020204" pitchFamily="34" charset="0"/>
                <a:cs typeface="Arial" panose="020B0604020202020204" pitchFamily="34" charset="0"/>
              </a:rPr>
              <a:t>some</a:t>
            </a:r>
            <a:r>
              <a:rPr lang="nb-NO" b="1" dirty="0">
                <a:latin typeface="Arial" panose="020B0604020202020204" pitchFamily="34" charset="0"/>
                <a:cs typeface="Arial" panose="020B0604020202020204" pitchFamily="34" charset="0"/>
              </a:rPr>
              <a:t> </a:t>
            </a:r>
            <a:r>
              <a:rPr lang="nb-NO" b="1" dirty="0" err="1">
                <a:latin typeface="Arial" panose="020B0604020202020204" pitchFamily="34" charset="0"/>
                <a:cs typeface="Arial" panose="020B0604020202020204" pitchFamily="34" charset="0"/>
              </a:rPr>
              <a:t>good</a:t>
            </a:r>
            <a:r>
              <a:rPr lang="nb-NO" b="1" dirty="0">
                <a:latin typeface="Arial" panose="020B0604020202020204" pitchFamily="34" charset="0"/>
                <a:cs typeface="Arial" panose="020B0604020202020204" pitchFamily="34" charset="0"/>
              </a:rPr>
              <a:t> </a:t>
            </a:r>
            <a:r>
              <a:rPr lang="nb-NO" b="1" dirty="0" err="1">
                <a:latin typeface="Arial" panose="020B0604020202020204" pitchFamily="34" charset="0"/>
                <a:cs typeface="Arial" panose="020B0604020202020204" pitchFamily="34" charset="0"/>
              </a:rPr>
              <a:t>books</a:t>
            </a:r>
            <a:r>
              <a:rPr lang="nb-NO" dirty="0">
                <a:latin typeface="Arial" panose="020B0604020202020204" pitchFamily="34" charset="0"/>
                <a:cs typeface="Arial" panose="020B0604020202020204" pitchFamily="34" charset="0"/>
              </a:rPr>
              <a:t>, a </a:t>
            </a:r>
            <a:r>
              <a:rPr lang="nb-NO" dirty="0" err="1">
                <a:latin typeface="Arial" panose="020B0604020202020204" pitchFamily="34" charset="0"/>
                <a:cs typeface="Arial" panose="020B0604020202020204" pitchFamily="34" charset="0"/>
              </a:rPr>
              <a:t>few</a:t>
            </a:r>
            <a:r>
              <a:rPr lang="nb-NO" dirty="0">
                <a:latin typeface="Arial" panose="020B0604020202020204" pitchFamily="34" charset="0"/>
                <a:cs typeface="Arial" panose="020B0604020202020204" pitchFamily="34" charset="0"/>
              </a:rPr>
              <a:t> in Norwegian </a:t>
            </a:r>
            <a:r>
              <a:rPr lang="nb-NO" dirty="0" err="1">
                <a:latin typeface="Arial" panose="020B0604020202020204" pitchFamily="34" charset="0"/>
                <a:cs typeface="Arial" panose="020B0604020202020204" pitchFamily="34" charset="0"/>
              </a:rPr>
              <a:t>but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mostly</a:t>
            </a:r>
            <a:r>
              <a:rPr lang="nb-NO" dirty="0">
                <a:latin typeface="Arial" panose="020B0604020202020204" pitchFamily="34" charset="0"/>
                <a:cs typeface="Arial" panose="020B0604020202020204" pitchFamily="34" charset="0"/>
              </a:rPr>
              <a:t> in English: </a:t>
            </a:r>
            <a:r>
              <a:rPr lang="nb-NO"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www.Samlivsbanken.no/gode-boker</a:t>
            </a:r>
            <a:r>
              <a:rPr lang="nb-NO" dirty="0">
                <a:solidFill>
                  <a:srgbClr val="002060"/>
                </a:solidFill>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See </a:t>
            </a:r>
            <a:r>
              <a:rPr lang="nb-NO" dirty="0" err="1">
                <a:latin typeface="Arial" panose="020B0604020202020204" pitchFamily="34" charset="0"/>
                <a:cs typeface="Arial" panose="020B0604020202020204" pitchFamily="34" charset="0"/>
              </a:rPr>
              <a:t>also</a:t>
            </a:r>
            <a:r>
              <a:rPr lang="nb-NO" dirty="0">
                <a:solidFill>
                  <a:srgbClr val="002060"/>
                </a:solidFill>
                <a:latin typeface="Arial" panose="020B0604020202020204" pitchFamily="34" charset="0"/>
                <a:cs typeface="Arial" panose="020B0604020202020204" pitchFamily="34" charset="0"/>
              </a:rPr>
              <a:t> </a:t>
            </a:r>
            <a:r>
              <a:rPr lang="nb-NO" dirty="0">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www.Christianbook.com</a:t>
            </a:r>
            <a:endParaRPr lang="nb-NO" dirty="0">
              <a:solidFill>
                <a:srgbClr val="002060"/>
              </a:solidFill>
              <a:latin typeface="Arial" panose="020B0604020202020204" pitchFamily="34" charset="0"/>
              <a:cs typeface="Arial" panose="020B0604020202020204" pitchFamily="34" charset="0"/>
            </a:endParaRPr>
          </a:p>
          <a:p>
            <a:pPr marL="342900" indent="-342900">
              <a:buFont typeface="+mj-lt"/>
              <a:buAutoNum type="arabicPeriod"/>
            </a:pPr>
            <a:r>
              <a:rPr lang="nb-NO" b="1"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www</a:t>
            </a:r>
            <a:r>
              <a:rPr lang="nb-NO"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t>
            </a:r>
            <a:r>
              <a:rPr lang="nb-NO" b="1"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LivingOut</a:t>
            </a:r>
            <a:r>
              <a:rPr lang="nb-NO"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.org</a:t>
            </a:r>
            <a:r>
              <a:rPr lang="nb-NO" dirty="0">
                <a:solidFill>
                  <a:srgbClr val="002060"/>
                </a:solidFill>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 </a:t>
            </a:r>
            <a:r>
              <a:rPr lang="nb-NO" i="1" dirty="0">
                <a:latin typeface="Arial" panose="020B0604020202020204" pitchFamily="34" charset="0"/>
                <a:cs typeface="Arial" panose="020B0604020202020204" pitchFamily="34" charset="0"/>
              </a:rPr>
              <a:t>Christian and </a:t>
            </a:r>
            <a:r>
              <a:rPr lang="nb-NO" i="1" dirty="0" err="1">
                <a:latin typeface="Arial" panose="020B0604020202020204" pitchFamily="34" charset="0"/>
                <a:cs typeface="Arial" panose="020B0604020202020204" pitchFamily="34" charset="0"/>
              </a:rPr>
              <a:t>gay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Excellent</a:t>
            </a:r>
            <a:r>
              <a:rPr lang="nb-NO" dirty="0">
                <a:latin typeface="Arial" panose="020B0604020202020204" pitchFamily="34" charset="0"/>
                <a:cs typeface="Arial" panose="020B0604020202020204" pitchFamily="34" charset="0"/>
              </a:rPr>
              <a:t> website.</a:t>
            </a:r>
          </a:p>
          <a:p>
            <a:pPr marL="342900" indent="-342900">
              <a:buFont typeface="+mj-lt"/>
              <a:buAutoNum type="arabicPeriod"/>
            </a:pPr>
            <a:r>
              <a:rPr lang="nb-NO" b="1" dirty="0">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www</a:t>
            </a:r>
            <a:r>
              <a:rPr lang="nb-NO" dirty="0">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t>
            </a:r>
            <a:r>
              <a:rPr lang="nb-NO" b="1" dirty="0">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TransgenderTrend</a:t>
            </a:r>
            <a:r>
              <a:rPr lang="nb-NO" dirty="0">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.com</a:t>
            </a:r>
            <a:r>
              <a:rPr lang="nb-NO" dirty="0">
                <a:solidFill>
                  <a:srgbClr val="002060"/>
                </a:solidFill>
                <a:latin typeface="Arial" panose="020B0604020202020204" pitchFamily="34" charset="0"/>
                <a:cs typeface="Arial" panose="020B0604020202020204" pitchFamily="34" charset="0"/>
              </a:rPr>
              <a:t> – </a:t>
            </a:r>
            <a:r>
              <a:rPr lang="nb-NO" dirty="0" err="1">
                <a:latin typeface="Arial" panose="020B0604020202020204" pitchFamily="34" charset="0"/>
                <a:cs typeface="Arial" panose="020B0604020202020204" pitchFamily="34" charset="0"/>
              </a:rPr>
              <a:t>Numerous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useful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resources</a:t>
            </a:r>
            <a:r>
              <a:rPr lang="nb-NO" dirty="0">
                <a:latin typeface="Arial" panose="020B0604020202020204" pitchFamily="34" charset="0"/>
                <a:cs typeface="Arial" panose="020B0604020202020204" pitchFamily="34" charset="0"/>
              </a:rPr>
              <a:t>.</a:t>
            </a:r>
          </a:p>
          <a:p>
            <a:pPr marL="342900" indent="-342900">
              <a:buFont typeface="+mj-lt"/>
              <a:buAutoNum type="arabicPeriod"/>
            </a:pPr>
            <a:r>
              <a:rPr lang="nb-NO" b="1" dirty="0">
                <a:solidFill>
                  <a:srgbClr val="00206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www</a:t>
            </a:r>
            <a:r>
              <a:rPr lang="nb-NO" dirty="0">
                <a:solidFill>
                  <a:srgbClr val="00206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a:t>
            </a:r>
            <a:r>
              <a:rPr lang="nb-NO" b="1" dirty="0">
                <a:solidFill>
                  <a:srgbClr val="00206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GenSpect</a:t>
            </a:r>
            <a:r>
              <a:rPr lang="nb-NO" dirty="0">
                <a:solidFill>
                  <a:srgbClr val="00206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.org</a:t>
            </a:r>
            <a:r>
              <a:rPr lang="nb-NO" dirty="0">
                <a:solidFill>
                  <a:srgbClr val="002060"/>
                </a:solidFill>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 A </a:t>
            </a:r>
            <a:r>
              <a:rPr lang="nb-NO" dirty="0" err="1">
                <a:latin typeface="Arial" panose="020B0604020202020204" pitchFamily="34" charset="0"/>
                <a:cs typeface="Arial" panose="020B0604020202020204" pitchFamily="34" charset="0"/>
              </a:rPr>
              <a:t>voice</a:t>
            </a:r>
            <a:r>
              <a:rPr lang="nb-NO" dirty="0">
                <a:latin typeface="Arial" panose="020B0604020202020204" pitchFamily="34" charset="0"/>
                <a:cs typeface="Arial" panose="020B0604020202020204" pitchFamily="34" charset="0"/>
              </a:rPr>
              <a:t> for </a:t>
            </a:r>
            <a:r>
              <a:rPr lang="nb-NO" dirty="0" err="1">
                <a:latin typeface="Arial" panose="020B0604020202020204" pitchFamily="34" charset="0"/>
                <a:cs typeface="Arial" panose="020B0604020202020204" pitchFamily="34" charset="0"/>
              </a:rPr>
              <a:t>parents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gender-questioning</a:t>
            </a:r>
            <a:r>
              <a:rPr lang="nb-NO" dirty="0">
                <a:latin typeface="Arial" panose="020B0604020202020204" pitchFamily="34" charset="0"/>
                <a:cs typeface="Arial" panose="020B0604020202020204" pitchFamily="34" charset="0"/>
              </a:rPr>
              <a:t> kids.</a:t>
            </a:r>
          </a:p>
          <a:p>
            <a:pPr marL="342900" indent="-342900">
              <a:buFont typeface="+mj-lt"/>
              <a:buAutoNum type="arabicPeriod"/>
            </a:pPr>
            <a:r>
              <a:rPr lang="nb-NO" dirty="0">
                <a:latin typeface="Arial" panose="020B0604020202020204" pitchFamily="34" charset="0"/>
                <a:cs typeface="Arial" panose="020B0604020202020204" pitchFamily="34" charset="0"/>
              </a:rPr>
              <a:t>For a list </a:t>
            </a:r>
            <a:r>
              <a:rPr lang="nb-NO" dirty="0" err="1">
                <a:latin typeface="Arial" panose="020B0604020202020204" pitchFamily="34" charset="0"/>
                <a:cs typeface="Arial" panose="020B0604020202020204" pitchFamily="34" charset="0"/>
              </a:rPr>
              <a:t>of</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useful</a:t>
            </a:r>
            <a:r>
              <a:rPr lang="nb-NO" dirty="0">
                <a:latin typeface="Arial" panose="020B0604020202020204" pitchFamily="34" charset="0"/>
                <a:cs typeface="Arial" panose="020B0604020202020204" pitchFamily="34" charset="0"/>
              </a:rPr>
              <a:t> websites </a:t>
            </a:r>
            <a:r>
              <a:rPr lang="nb-NO" dirty="0" err="1">
                <a:latin typeface="Arial" panose="020B0604020202020204" pitchFamily="34" charset="0"/>
                <a:cs typeface="Arial" panose="020B0604020202020204" pitchFamily="34" charset="0"/>
              </a:rPr>
              <a:t>on</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transgender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topics</a:t>
            </a:r>
            <a:r>
              <a:rPr lang="nb-NO" dirty="0">
                <a:latin typeface="Arial" panose="020B0604020202020204" pitchFamily="34" charset="0"/>
                <a:cs typeface="Arial" panose="020B0604020202020204" pitchFamily="34" charset="0"/>
              </a:rPr>
              <a:t> in English:</a:t>
            </a:r>
            <a:br>
              <a:rPr lang="nb-NO" dirty="0">
                <a:solidFill>
                  <a:srgbClr val="002060"/>
                </a:solidFill>
                <a:latin typeface="Arial" panose="020B0604020202020204" pitchFamily="34" charset="0"/>
                <a:cs typeface="Arial" panose="020B0604020202020204" pitchFamily="34" charset="0"/>
              </a:rPr>
            </a:br>
            <a:r>
              <a:rPr lang="nb-NO" dirty="0">
                <a:solidFill>
                  <a:srgbClr val="00206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www.</a:t>
            </a:r>
            <a:r>
              <a:rPr lang="nb-NO" b="1" dirty="0">
                <a:solidFill>
                  <a:srgbClr val="00206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transinfo.no</a:t>
            </a:r>
            <a:r>
              <a:rPr lang="nb-NO" dirty="0">
                <a:solidFill>
                  <a:srgbClr val="00206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/tema/nyttige-nettsteder</a:t>
            </a:r>
            <a:endParaRPr lang="nb-NO" dirty="0">
              <a:solidFill>
                <a:srgbClr val="002060"/>
              </a:solidFill>
              <a:latin typeface="Arial" panose="020B0604020202020204" pitchFamily="34" charset="0"/>
              <a:cs typeface="Arial" panose="020B0604020202020204" pitchFamily="34" charset="0"/>
            </a:endParaRPr>
          </a:p>
          <a:p>
            <a:pPr marL="342900" indent="-342900">
              <a:buFont typeface="+mj-lt"/>
              <a:buAutoNum type="arabicPeriod"/>
            </a:pPr>
            <a:r>
              <a:rPr lang="nb-NO" b="1" dirty="0">
                <a:solidFill>
                  <a:srgbClr val="002060"/>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www.FamilyLogo.org</a:t>
            </a:r>
            <a:r>
              <a:rPr lang="nb-NO" b="1" dirty="0">
                <a:solidFill>
                  <a:srgbClr val="002060"/>
                </a:solidFill>
                <a:latin typeface="Arial" panose="020B0604020202020204" pitchFamily="34" charset="0"/>
                <a:cs typeface="Arial" panose="020B0604020202020204" pitchFamily="34" charset="0"/>
              </a:rPr>
              <a:t> </a:t>
            </a:r>
            <a:r>
              <a:rPr lang="nb-NO" dirty="0">
                <a:solidFill>
                  <a:srgbClr val="002060"/>
                </a:solidFill>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An alternative </a:t>
            </a:r>
            <a:r>
              <a:rPr lang="nb-NO" dirty="0" err="1">
                <a:latin typeface="Arial" panose="020B0604020202020204" pitchFamily="34" charset="0"/>
                <a:cs typeface="Arial" panose="020B0604020202020204" pitchFamily="34" charset="0"/>
              </a:rPr>
              <a:t>rainbow</a:t>
            </a:r>
            <a:r>
              <a:rPr lang="nb-NO" dirty="0">
                <a:latin typeface="Arial" panose="020B0604020202020204" pitchFamily="34" charset="0"/>
                <a:cs typeface="Arial" panose="020B0604020202020204" pitchFamily="34" charset="0"/>
              </a:rPr>
              <a:t> logo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different </a:t>
            </a:r>
            <a:r>
              <a:rPr lang="nb-NO" dirty="0" err="1">
                <a:latin typeface="Arial" panose="020B0604020202020204" pitchFamily="34" charset="0"/>
                <a:cs typeface="Arial" panose="020B0604020202020204" pitchFamily="34" charset="0"/>
              </a:rPr>
              <a:t>messages</a:t>
            </a:r>
            <a:r>
              <a:rPr lang="nb-NO" dirty="0">
                <a:solidFill>
                  <a:srgbClr val="002060"/>
                </a:solidFill>
                <a:latin typeface="Arial" panose="020B0604020202020204" pitchFamily="34" charset="0"/>
                <a:cs typeface="Arial" panose="020B0604020202020204" pitchFamily="34" charset="0"/>
              </a:rPr>
              <a:t>.</a:t>
            </a:r>
          </a:p>
          <a:p>
            <a:r>
              <a:rPr lang="nb-NO" dirty="0"/>
              <a:t> </a:t>
            </a:r>
          </a:p>
          <a:p>
            <a:endParaRPr lang="nb-NO" dirty="0"/>
          </a:p>
          <a:p>
            <a:endParaRPr lang="nb-NO" dirty="0"/>
          </a:p>
        </p:txBody>
      </p:sp>
    </p:spTree>
    <p:extLst>
      <p:ext uri="{BB962C8B-B14F-4D97-AF65-F5344CB8AC3E}">
        <p14:creationId xmlns:p14="http://schemas.microsoft.com/office/powerpoint/2010/main" val="3254085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E3DB6D8-DCFD-4FF2-B3A4-5053B953F316}"/>
              </a:ext>
            </a:extLst>
          </p:cNvPr>
          <p:cNvSpPr txBox="1"/>
          <p:nvPr/>
        </p:nvSpPr>
        <p:spPr>
          <a:xfrm>
            <a:off x="395536" y="5377401"/>
            <a:ext cx="8424936" cy="677108"/>
          </a:xfrm>
          <a:prstGeom prst="rect">
            <a:avLst/>
          </a:prstGeom>
          <a:noFill/>
        </p:spPr>
        <p:txBody>
          <a:bodyPr wrap="square" rtlCol="0">
            <a:spAutoFit/>
          </a:bodyPr>
          <a:lstStyle/>
          <a:p>
            <a:pPr algn="ctr"/>
            <a:r>
              <a:rPr lang="nb-NO" dirty="0" err="1"/>
              <a:t>Download</a:t>
            </a:r>
            <a:r>
              <a:rPr lang="nb-NO" dirty="0"/>
              <a:t> </a:t>
            </a:r>
            <a:r>
              <a:rPr lang="nb-NO" dirty="0" err="1"/>
              <a:t>this</a:t>
            </a:r>
            <a:r>
              <a:rPr lang="nb-NO" dirty="0"/>
              <a:t> </a:t>
            </a:r>
            <a:r>
              <a:rPr lang="nb-NO" dirty="0" err="1"/>
              <a:t>resource</a:t>
            </a:r>
            <a:r>
              <a:rPr lang="nb-NO" dirty="0"/>
              <a:t> </a:t>
            </a:r>
            <a:r>
              <a:rPr lang="nb-NO" dirty="0" err="1"/>
              <a:t>sheet</a:t>
            </a:r>
            <a:r>
              <a:rPr lang="nb-NO" dirty="0"/>
              <a:t> and </a:t>
            </a:r>
            <a:r>
              <a:rPr lang="nb-NO" dirty="0" err="1"/>
              <a:t>use</a:t>
            </a:r>
            <a:r>
              <a:rPr lang="nb-NO" dirty="0"/>
              <a:t> </a:t>
            </a:r>
            <a:r>
              <a:rPr lang="nb-NO" dirty="0" err="1"/>
              <a:t>the</a:t>
            </a:r>
            <a:r>
              <a:rPr lang="nb-NO" dirty="0"/>
              <a:t> </a:t>
            </a:r>
            <a:r>
              <a:rPr lang="nb-NO" dirty="0" err="1"/>
              <a:t>text</a:t>
            </a:r>
            <a:r>
              <a:rPr lang="nb-NO" dirty="0"/>
              <a:t> (or parts </a:t>
            </a:r>
            <a:r>
              <a:rPr lang="nb-NO" dirty="0" err="1"/>
              <a:t>of</a:t>
            </a:r>
            <a:r>
              <a:rPr lang="nb-NO" dirty="0"/>
              <a:t> it) in </a:t>
            </a:r>
            <a:r>
              <a:rPr lang="nb-NO" dirty="0" err="1"/>
              <a:t>any</a:t>
            </a:r>
            <a:r>
              <a:rPr lang="nb-NO" dirty="0"/>
              <a:t> format </a:t>
            </a:r>
            <a:r>
              <a:rPr lang="nb-NO" dirty="0" err="1"/>
              <a:t>you</a:t>
            </a:r>
            <a:r>
              <a:rPr lang="nb-NO" dirty="0"/>
              <a:t> like:</a:t>
            </a:r>
          </a:p>
          <a:p>
            <a:pPr algn="ctr"/>
            <a:r>
              <a:rPr lang="nb-NO" sz="2000" b="1" dirty="0">
                <a:solidFill>
                  <a:srgbClr val="C00000"/>
                </a:solidFill>
              </a:rPr>
              <a:t>https://morfarbarn.no/file/10-reasons-for-pride-resistance-2020.pdf</a:t>
            </a:r>
          </a:p>
        </p:txBody>
      </p:sp>
      <p:pic>
        <p:nvPicPr>
          <p:cNvPr id="4" name="Bilde 3" descr="Et bilde som inneholder tekst, avis, skjermbilde&#10;&#10;Automatisk generert beskrivelse">
            <a:extLst>
              <a:ext uri="{FF2B5EF4-FFF2-40B4-BE49-F238E27FC236}">
                <a16:creationId xmlns:a16="http://schemas.microsoft.com/office/drawing/2014/main" id="{4A6E562A-FAA8-4AF1-8069-A4E7979CF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700">
            <a:off x="2593904" y="406650"/>
            <a:ext cx="3253795" cy="4876474"/>
          </a:xfrm>
          <a:prstGeom prst="rect">
            <a:avLst/>
          </a:prstGeom>
        </p:spPr>
      </p:pic>
    </p:spTree>
    <p:extLst>
      <p:ext uri="{BB962C8B-B14F-4D97-AF65-F5344CB8AC3E}">
        <p14:creationId xmlns:p14="http://schemas.microsoft.com/office/powerpoint/2010/main" val="4007357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Menneskeansikt, person, avis&#10;&#10;Automatisk generert beskrivelse">
            <a:extLst>
              <a:ext uri="{FF2B5EF4-FFF2-40B4-BE49-F238E27FC236}">
                <a16:creationId xmlns:a16="http://schemas.microsoft.com/office/drawing/2014/main" id="{8F1F763B-3E65-3376-F94F-742D716B8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24229">
            <a:off x="2381807" y="285019"/>
            <a:ext cx="3708226" cy="5501088"/>
          </a:xfrm>
          <a:prstGeom prst="rect">
            <a:avLst/>
          </a:prstGeom>
        </p:spPr>
      </p:pic>
      <p:sp>
        <p:nvSpPr>
          <p:cNvPr id="7" name="TekstSylinder 6">
            <a:extLst>
              <a:ext uri="{FF2B5EF4-FFF2-40B4-BE49-F238E27FC236}">
                <a16:creationId xmlns:a16="http://schemas.microsoft.com/office/drawing/2014/main" id="{5A083D6D-BA99-E2EF-663B-DC880B5E6D5A}"/>
              </a:ext>
            </a:extLst>
          </p:cNvPr>
          <p:cNvSpPr txBox="1"/>
          <p:nvPr/>
        </p:nvSpPr>
        <p:spPr>
          <a:xfrm>
            <a:off x="1" y="5949280"/>
            <a:ext cx="9144000" cy="677108"/>
          </a:xfrm>
          <a:prstGeom prst="rect">
            <a:avLst/>
          </a:prstGeom>
          <a:noFill/>
        </p:spPr>
        <p:txBody>
          <a:bodyPr wrap="square">
            <a:spAutoFit/>
          </a:bodyPr>
          <a:lstStyle/>
          <a:p>
            <a:pPr algn="ctr"/>
            <a:r>
              <a:rPr lang="nb-NO" dirty="0" err="1"/>
              <a:t>Download</a:t>
            </a:r>
            <a:r>
              <a:rPr lang="nb-NO" dirty="0"/>
              <a:t> </a:t>
            </a:r>
            <a:r>
              <a:rPr lang="nb-NO" dirty="0" err="1"/>
              <a:t>this</a:t>
            </a:r>
            <a:r>
              <a:rPr lang="nb-NO" dirty="0"/>
              <a:t> </a:t>
            </a:r>
            <a:r>
              <a:rPr lang="nb-NO" dirty="0" err="1"/>
              <a:t>resource</a:t>
            </a:r>
            <a:r>
              <a:rPr lang="nb-NO" dirty="0"/>
              <a:t> </a:t>
            </a:r>
            <a:r>
              <a:rPr lang="nb-NO" dirty="0" err="1"/>
              <a:t>sheet</a:t>
            </a:r>
            <a:r>
              <a:rPr lang="nb-NO" dirty="0"/>
              <a:t> and </a:t>
            </a:r>
            <a:r>
              <a:rPr lang="nb-NO" dirty="0" err="1"/>
              <a:t>use</a:t>
            </a:r>
            <a:r>
              <a:rPr lang="nb-NO" dirty="0"/>
              <a:t> </a:t>
            </a:r>
            <a:r>
              <a:rPr lang="nb-NO" dirty="0" err="1"/>
              <a:t>the</a:t>
            </a:r>
            <a:r>
              <a:rPr lang="nb-NO" dirty="0"/>
              <a:t> </a:t>
            </a:r>
            <a:r>
              <a:rPr lang="nb-NO" dirty="0" err="1"/>
              <a:t>text</a:t>
            </a:r>
            <a:r>
              <a:rPr lang="nb-NO" dirty="0"/>
              <a:t> (or parts </a:t>
            </a:r>
            <a:r>
              <a:rPr lang="nb-NO" dirty="0" err="1"/>
              <a:t>of</a:t>
            </a:r>
            <a:r>
              <a:rPr lang="nb-NO" dirty="0"/>
              <a:t> it) in </a:t>
            </a:r>
            <a:r>
              <a:rPr lang="nb-NO" dirty="0" err="1"/>
              <a:t>any</a:t>
            </a:r>
            <a:r>
              <a:rPr lang="nb-NO" dirty="0"/>
              <a:t> format </a:t>
            </a:r>
            <a:r>
              <a:rPr lang="nb-NO" dirty="0" err="1"/>
              <a:t>you</a:t>
            </a:r>
            <a:r>
              <a:rPr lang="nb-NO" dirty="0"/>
              <a:t> like:</a:t>
            </a:r>
          </a:p>
          <a:p>
            <a:pPr algn="ctr"/>
            <a:r>
              <a:rPr lang="nb-NO" sz="2000" b="1" dirty="0">
                <a:solidFill>
                  <a:srgbClr val="C00000"/>
                </a:solidFill>
              </a:rPr>
              <a:t>https://morfarbarn.no/file/same-sex-marriage-is-not-an-option.pdf</a:t>
            </a:r>
          </a:p>
        </p:txBody>
      </p:sp>
    </p:spTree>
    <p:extLst>
      <p:ext uri="{BB962C8B-B14F-4D97-AF65-F5344CB8AC3E}">
        <p14:creationId xmlns:p14="http://schemas.microsoft.com/office/powerpoint/2010/main" val="125598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0A61CDDF-E890-4A81-9AEE-54603A91B9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1835696" y="332656"/>
            <a:ext cx="5112568" cy="5112568"/>
          </a:xfrm>
        </p:spPr>
      </p:pic>
      <p:sp>
        <p:nvSpPr>
          <p:cNvPr id="2" name="TekstSylinder 1">
            <a:extLst>
              <a:ext uri="{FF2B5EF4-FFF2-40B4-BE49-F238E27FC236}">
                <a16:creationId xmlns:a16="http://schemas.microsoft.com/office/drawing/2014/main" id="{EFF2897D-1618-A52C-B44C-7B2885E1E5A2}"/>
              </a:ext>
            </a:extLst>
          </p:cNvPr>
          <p:cNvSpPr txBox="1"/>
          <p:nvPr/>
        </p:nvSpPr>
        <p:spPr>
          <a:xfrm>
            <a:off x="0" y="5949280"/>
            <a:ext cx="9144000" cy="707886"/>
          </a:xfrm>
          <a:prstGeom prst="rect">
            <a:avLst/>
          </a:prstGeom>
          <a:noFill/>
        </p:spPr>
        <p:txBody>
          <a:bodyPr wrap="square" rtlCol="0">
            <a:spAutoFit/>
          </a:bodyPr>
          <a:lstStyle/>
          <a:p>
            <a:pPr algn="ctr"/>
            <a:r>
              <a:rPr lang="nb-NO" sz="2000" b="1" dirty="0">
                <a:latin typeface="Arial" panose="020B0604020202020204" pitchFamily="34" charset="0"/>
                <a:cs typeface="Arial" panose="020B0604020202020204" pitchFamily="34" charset="0"/>
              </a:rPr>
              <a:t>Go to </a:t>
            </a:r>
            <a:r>
              <a:rPr lang="nb-NO" sz="2000" b="1" dirty="0" err="1">
                <a:latin typeface="Arial" panose="020B0604020202020204" pitchFamily="34" charset="0"/>
                <a:cs typeface="Arial" panose="020B0604020202020204" pitchFamily="34" charset="0"/>
              </a:rPr>
              <a:t>the</a:t>
            </a:r>
            <a:r>
              <a:rPr lang="nb-NO" sz="2000" b="1" dirty="0">
                <a:latin typeface="Arial" panose="020B0604020202020204" pitchFamily="34" charset="0"/>
                <a:cs typeface="Arial" panose="020B0604020202020204" pitchFamily="34" charset="0"/>
              </a:rPr>
              <a:t> website and </a:t>
            </a:r>
            <a:r>
              <a:rPr lang="nb-NO" sz="2000" b="1" dirty="0" err="1">
                <a:latin typeface="Arial" panose="020B0604020202020204" pitchFamily="34" charset="0"/>
                <a:cs typeface="Arial" panose="020B0604020202020204" pitchFamily="34" charset="0"/>
              </a:rPr>
              <a:t>find</a:t>
            </a:r>
            <a:r>
              <a:rPr lang="nb-NO" sz="2000" b="1" dirty="0">
                <a:latin typeface="Arial" panose="020B0604020202020204" pitchFamily="34" charset="0"/>
                <a:cs typeface="Arial" panose="020B0604020202020204" pitchFamily="34" charset="0"/>
              </a:rPr>
              <a:t> different </a:t>
            </a:r>
            <a:r>
              <a:rPr lang="nb-NO" sz="2000" b="1" dirty="0" err="1">
                <a:latin typeface="Arial" panose="020B0604020202020204" pitchFamily="34" charset="0"/>
                <a:cs typeface="Arial" panose="020B0604020202020204" pitchFamily="34" charset="0"/>
              </a:rPr>
              <a:t>versions</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of</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the</a:t>
            </a:r>
            <a:r>
              <a:rPr lang="nb-NO" sz="2000" b="1" dirty="0">
                <a:latin typeface="Arial" panose="020B0604020202020204" pitchFamily="34" charset="0"/>
                <a:cs typeface="Arial" panose="020B0604020202020204" pitchFamily="34" charset="0"/>
              </a:rPr>
              <a:t> logo + </a:t>
            </a:r>
            <a:br>
              <a:rPr lang="nb-NO" sz="2000" b="1" dirty="0">
                <a:latin typeface="Arial" panose="020B0604020202020204" pitchFamily="34" charset="0"/>
                <a:cs typeface="Arial" panose="020B0604020202020204" pitchFamily="34" charset="0"/>
              </a:rPr>
            </a:br>
            <a:r>
              <a:rPr lang="nb-NO" sz="2000" b="1" dirty="0" err="1">
                <a:latin typeface="Arial" panose="020B0604020202020204" pitchFamily="34" charset="0"/>
                <a:cs typeface="Arial" panose="020B0604020202020204" pitchFamily="34" charset="0"/>
              </a:rPr>
              <a:t>interesting</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information</a:t>
            </a:r>
            <a:r>
              <a:rPr lang="nb-NO"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16731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9B92949-619D-4BF0-8A70-30AF9F3D7E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79712" y="476672"/>
            <a:ext cx="5184576" cy="5301000"/>
          </a:xfrm>
          <a:prstGeom prst="rect">
            <a:avLst/>
          </a:prstGeom>
        </p:spPr>
      </p:pic>
      <p:sp>
        <p:nvSpPr>
          <p:cNvPr id="3" name="TekstSylinder 2">
            <a:extLst>
              <a:ext uri="{FF2B5EF4-FFF2-40B4-BE49-F238E27FC236}">
                <a16:creationId xmlns:a16="http://schemas.microsoft.com/office/drawing/2014/main" id="{ABBC55D4-7E90-2540-95D7-84AB347FB474}"/>
              </a:ext>
            </a:extLst>
          </p:cNvPr>
          <p:cNvSpPr txBox="1"/>
          <p:nvPr/>
        </p:nvSpPr>
        <p:spPr>
          <a:xfrm>
            <a:off x="0" y="5949280"/>
            <a:ext cx="9144000" cy="707886"/>
          </a:xfrm>
          <a:prstGeom prst="rect">
            <a:avLst/>
          </a:prstGeom>
          <a:noFill/>
        </p:spPr>
        <p:txBody>
          <a:bodyPr wrap="square" rtlCol="0">
            <a:spAutoFit/>
          </a:bodyPr>
          <a:lstStyle/>
          <a:p>
            <a:pPr algn="ctr"/>
            <a:r>
              <a:rPr lang="nb-NO" sz="2000" b="1" dirty="0">
                <a:latin typeface="Arial" panose="020B0604020202020204" pitchFamily="34" charset="0"/>
                <a:cs typeface="Arial" panose="020B0604020202020204" pitchFamily="34" charset="0"/>
              </a:rPr>
              <a:t>Go to </a:t>
            </a:r>
            <a:r>
              <a:rPr lang="nb-NO" sz="2000" b="1" dirty="0" err="1">
                <a:latin typeface="Arial" panose="020B0604020202020204" pitchFamily="34" charset="0"/>
                <a:cs typeface="Arial" panose="020B0604020202020204" pitchFamily="34" charset="0"/>
              </a:rPr>
              <a:t>the</a:t>
            </a:r>
            <a:r>
              <a:rPr lang="nb-NO" sz="2000" b="1" dirty="0">
                <a:latin typeface="Arial" panose="020B0604020202020204" pitchFamily="34" charset="0"/>
                <a:cs typeface="Arial" panose="020B0604020202020204" pitchFamily="34" charset="0"/>
              </a:rPr>
              <a:t> website and </a:t>
            </a:r>
            <a:r>
              <a:rPr lang="nb-NO" sz="2000" b="1" dirty="0" err="1">
                <a:latin typeface="Arial" panose="020B0604020202020204" pitchFamily="34" charset="0"/>
                <a:cs typeface="Arial" panose="020B0604020202020204" pitchFamily="34" charset="0"/>
              </a:rPr>
              <a:t>find</a:t>
            </a:r>
            <a:r>
              <a:rPr lang="nb-NO" sz="2000" b="1" dirty="0">
                <a:latin typeface="Arial" panose="020B0604020202020204" pitchFamily="34" charset="0"/>
                <a:cs typeface="Arial" panose="020B0604020202020204" pitchFamily="34" charset="0"/>
              </a:rPr>
              <a:t> different </a:t>
            </a:r>
            <a:r>
              <a:rPr lang="nb-NO" sz="2000" b="1" dirty="0" err="1">
                <a:latin typeface="Arial" panose="020B0604020202020204" pitchFamily="34" charset="0"/>
                <a:cs typeface="Arial" panose="020B0604020202020204" pitchFamily="34" charset="0"/>
              </a:rPr>
              <a:t>versions</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of</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the</a:t>
            </a:r>
            <a:r>
              <a:rPr lang="nb-NO" sz="2000" b="1" dirty="0">
                <a:latin typeface="Arial" panose="020B0604020202020204" pitchFamily="34" charset="0"/>
                <a:cs typeface="Arial" panose="020B0604020202020204" pitchFamily="34" charset="0"/>
              </a:rPr>
              <a:t> logo + </a:t>
            </a:r>
            <a:br>
              <a:rPr lang="nb-NO" sz="2000" b="1" dirty="0">
                <a:latin typeface="Arial" panose="020B0604020202020204" pitchFamily="34" charset="0"/>
                <a:cs typeface="Arial" panose="020B0604020202020204" pitchFamily="34" charset="0"/>
              </a:rPr>
            </a:br>
            <a:r>
              <a:rPr lang="nb-NO" sz="2000" b="1" dirty="0" err="1">
                <a:latin typeface="Arial" panose="020B0604020202020204" pitchFamily="34" charset="0"/>
                <a:cs typeface="Arial" panose="020B0604020202020204" pitchFamily="34" charset="0"/>
              </a:rPr>
              <a:t>interesting</a:t>
            </a:r>
            <a:r>
              <a:rPr lang="nb-NO" sz="2000" b="1" dirty="0">
                <a:latin typeface="Arial" panose="020B0604020202020204" pitchFamily="34" charset="0"/>
                <a:cs typeface="Arial" panose="020B0604020202020204" pitchFamily="34" charset="0"/>
              </a:rPr>
              <a:t> </a:t>
            </a:r>
            <a:r>
              <a:rPr lang="nb-NO" sz="2000" b="1" dirty="0" err="1">
                <a:latin typeface="Arial" panose="020B0604020202020204" pitchFamily="34" charset="0"/>
                <a:cs typeface="Arial" panose="020B0604020202020204" pitchFamily="34" charset="0"/>
              </a:rPr>
              <a:t>information</a:t>
            </a:r>
            <a:r>
              <a:rPr lang="nb-NO"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240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25FE3D8-6793-4933-B993-C570670D29FD}"/>
              </a:ext>
            </a:extLst>
          </p:cNvPr>
          <p:cNvSpPr txBox="1"/>
          <p:nvPr/>
        </p:nvSpPr>
        <p:spPr>
          <a:xfrm>
            <a:off x="-25152" y="332656"/>
            <a:ext cx="9144000" cy="6801862"/>
          </a:xfrm>
          <a:prstGeom prst="rect">
            <a:avLst/>
          </a:prstGeom>
          <a:noFill/>
        </p:spPr>
        <p:txBody>
          <a:bodyPr wrap="square" rtlCol="0">
            <a:spAutoFit/>
          </a:bodyPr>
          <a:lstStyle/>
          <a:p>
            <a:pPr algn="ctr"/>
            <a:r>
              <a:rPr lang="en-US" sz="4400" b="1" dirty="0">
                <a:latin typeface="+mj-lt"/>
              </a:rPr>
              <a:t>The LGBT+ and Pride Agenda: </a:t>
            </a:r>
            <a:br>
              <a:rPr lang="en-US" sz="4400" b="1" dirty="0">
                <a:latin typeface="+mj-lt"/>
              </a:rPr>
            </a:br>
            <a:r>
              <a:rPr lang="en-US" sz="6000" b="1" dirty="0">
                <a:solidFill>
                  <a:srgbClr val="7030A0"/>
                </a:solidFill>
                <a:latin typeface="+mj-lt"/>
              </a:rPr>
              <a:t>A Revolution</a:t>
            </a:r>
          </a:p>
          <a:p>
            <a:pPr algn="ctr"/>
            <a:endParaRPr lang="en-US" sz="800" b="1" dirty="0">
              <a:latin typeface="+mj-lt"/>
            </a:endParaRPr>
          </a:p>
          <a:p>
            <a:pPr algn="ctr"/>
            <a:r>
              <a:rPr lang="en-US" sz="4000" b="1" dirty="0">
                <a:latin typeface="+mj-lt"/>
              </a:rPr>
              <a:t>Part 2 of the sexual revolution</a:t>
            </a:r>
          </a:p>
          <a:p>
            <a:pPr algn="ctr"/>
            <a:r>
              <a:rPr lang="en-US" sz="4000" b="1" dirty="0">
                <a:latin typeface="+mj-lt"/>
              </a:rPr>
              <a:t>A child and youth revolution</a:t>
            </a:r>
          </a:p>
          <a:p>
            <a:pPr algn="ctr"/>
            <a:r>
              <a:rPr lang="en-US" sz="4000" b="1" dirty="0">
                <a:latin typeface="+mj-lt"/>
              </a:rPr>
              <a:t>A family revolution</a:t>
            </a:r>
          </a:p>
          <a:p>
            <a:pPr algn="ctr"/>
            <a:r>
              <a:rPr lang="en-US" sz="4000" b="1" dirty="0">
                <a:latin typeface="+mj-lt"/>
              </a:rPr>
              <a:t>A cultural revolution</a:t>
            </a:r>
          </a:p>
          <a:p>
            <a:pPr algn="ctr"/>
            <a:r>
              <a:rPr lang="en-US" sz="4000" b="1" dirty="0">
                <a:latin typeface="+mj-lt"/>
              </a:rPr>
              <a:t>A worldview revolution</a:t>
            </a:r>
          </a:p>
          <a:p>
            <a:pPr algn="ctr"/>
            <a:r>
              <a:rPr lang="en-US" sz="4000" b="1" dirty="0"/>
              <a:t>A paradigm shift</a:t>
            </a:r>
          </a:p>
          <a:p>
            <a:pPr algn="ctr"/>
            <a:r>
              <a:rPr lang="en-US" sz="4000" b="1" dirty="0">
                <a:latin typeface="+mj-lt"/>
              </a:rPr>
              <a:t>A spiritual battle</a:t>
            </a:r>
          </a:p>
          <a:p>
            <a:pPr algn="ctr"/>
            <a:endParaRPr lang="en-US" sz="4400" b="1" dirty="0">
              <a:latin typeface="+mj-lt"/>
            </a:endParaRPr>
          </a:p>
        </p:txBody>
      </p:sp>
    </p:spTree>
    <p:extLst>
      <p:ext uri="{BB962C8B-B14F-4D97-AF65-F5344CB8AC3E}">
        <p14:creationId xmlns:p14="http://schemas.microsoft.com/office/powerpoint/2010/main" val="1331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25FE3D8-6793-4933-B993-C570670D29FD}"/>
              </a:ext>
            </a:extLst>
          </p:cNvPr>
          <p:cNvSpPr txBox="1"/>
          <p:nvPr/>
        </p:nvSpPr>
        <p:spPr>
          <a:xfrm>
            <a:off x="-25152" y="908720"/>
            <a:ext cx="9144000" cy="4524315"/>
          </a:xfrm>
          <a:prstGeom prst="rect">
            <a:avLst/>
          </a:prstGeom>
          <a:noFill/>
        </p:spPr>
        <p:txBody>
          <a:bodyPr wrap="square" rtlCol="0">
            <a:spAutoFit/>
          </a:bodyPr>
          <a:lstStyle/>
          <a:p>
            <a:pPr algn="ctr"/>
            <a:r>
              <a:rPr lang="en-US" sz="4800" b="1" dirty="0">
                <a:solidFill>
                  <a:srgbClr val="7030A0"/>
                </a:solidFill>
                <a:latin typeface="+mj-lt"/>
              </a:rPr>
              <a:t>1 Corinthians 16:13–14 </a:t>
            </a:r>
            <a:r>
              <a:rPr lang="en-US" sz="4800" dirty="0">
                <a:solidFill>
                  <a:srgbClr val="7030A0"/>
                </a:solidFill>
                <a:latin typeface="+mj-lt"/>
              </a:rPr>
              <a:t>(NIV)  </a:t>
            </a:r>
          </a:p>
          <a:p>
            <a:pPr algn="ctr"/>
            <a:endParaRPr lang="en-US" sz="2000" b="1" dirty="0">
              <a:latin typeface="+mj-lt"/>
            </a:endParaRPr>
          </a:p>
          <a:p>
            <a:pPr algn="ctr"/>
            <a:r>
              <a:rPr lang="en-US" sz="4400" b="1" dirty="0">
                <a:latin typeface="+mj-lt"/>
              </a:rPr>
              <a:t>Be on your guard, </a:t>
            </a:r>
          </a:p>
          <a:p>
            <a:pPr algn="ctr"/>
            <a:r>
              <a:rPr lang="en-US" sz="4400" b="1" dirty="0">
                <a:latin typeface="+mj-lt"/>
              </a:rPr>
              <a:t>stand firm in the faith, </a:t>
            </a:r>
          </a:p>
          <a:p>
            <a:pPr algn="ctr"/>
            <a:r>
              <a:rPr lang="en-US" sz="4400" b="1" dirty="0">
                <a:latin typeface="+mj-lt"/>
              </a:rPr>
              <a:t>be courageous, </a:t>
            </a:r>
            <a:br>
              <a:rPr lang="en-US" sz="4400" b="1" dirty="0">
                <a:latin typeface="+mj-lt"/>
              </a:rPr>
            </a:br>
            <a:r>
              <a:rPr lang="en-US" sz="4400" b="1" dirty="0">
                <a:latin typeface="+mj-lt"/>
              </a:rPr>
              <a:t>be strong. </a:t>
            </a:r>
          </a:p>
          <a:p>
            <a:pPr algn="ctr"/>
            <a:r>
              <a:rPr lang="en-US" sz="4400" b="1" dirty="0">
                <a:latin typeface="+mj-lt"/>
              </a:rPr>
              <a:t>Do everything in love.</a:t>
            </a:r>
            <a:endParaRPr lang="nb-NO" sz="3600" b="1" dirty="0">
              <a:latin typeface="+mj-lt"/>
            </a:endParaRPr>
          </a:p>
        </p:txBody>
      </p:sp>
    </p:spTree>
    <p:extLst>
      <p:ext uri="{BB962C8B-B14F-4D97-AF65-F5344CB8AC3E}">
        <p14:creationId xmlns:p14="http://schemas.microsoft.com/office/powerpoint/2010/main" val="1904556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kstSylinder 1"/>
          <p:cNvSpPr txBox="1">
            <a:spLocks noChangeArrowheads="1"/>
          </p:cNvSpPr>
          <p:nvPr/>
        </p:nvSpPr>
        <p:spPr bwMode="auto">
          <a:xfrm>
            <a:off x="0" y="652621"/>
            <a:ext cx="91090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spcBef>
                <a:spcPct val="0"/>
              </a:spcBef>
              <a:buClrTx/>
              <a:buSzTx/>
              <a:buNone/>
            </a:pPr>
            <a:r>
              <a:rPr lang="nb-NO" altLang="nb-NO" sz="4400" b="1" dirty="0" err="1">
                <a:solidFill>
                  <a:srgbClr val="7030A0"/>
                </a:solidFill>
                <a:latin typeface="Arial Black" panose="020B0A04020102020204" pitchFamily="34" charset="0"/>
              </a:rPr>
              <a:t>Ephesians</a:t>
            </a:r>
            <a:r>
              <a:rPr lang="nb-NO" altLang="nb-NO" sz="4400" b="1" dirty="0">
                <a:solidFill>
                  <a:srgbClr val="7030A0"/>
                </a:solidFill>
                <a:latin typeface="Arial Black" panose="020B0A04020102020204" pitchFamily="34" charset="0"/>
              </a:rPr>
              <a:t> 4:14–15</a:t>
            </a:r>
          </a:p>
          <a:p>
            <a:pPr algn="ctr" eaLnBrk="1" hangingPunct="1">
              <a:spcBef>
                <a:spcPct val="0"/>
              </a:spcBef>
              <a:buClrTx/>
              <a:buSzTx/>
              <a:buFontTx/>
              <a:buNone/>
            </a:pPr>
            <a:endParaRPr lang="nb-NO" altLang="nb-NO" sz="1200" b="1" dirty="0">
              <a:latin typeface="Maiandra GD" pitchFamily="34" charset="0"/>
            </a:endParaRP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We will no longer be infants,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tossed back and forth by the waves,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and blown here and there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by every wind of teaching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and by the cunning and craftiness of people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in their deceitful scheming.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Instead, </a:t>
            </a:r>
            <a:r>
              <a:rPr lang="en-US" sz="2800" b="1" dirty="0">
                <a:solidFill>
                  <a:srgbClr val="C00000"/>
                </a:solidFill>
                <a:latin typeface="Arial" panose="020B0604020202020204" pitchFamily="34" charset="0"/>
                <a:cs typeface="Arial" panose="020B0604020202020204" pitchFamily="34" charset="0"/>
              </a:rPr>
              <a:t>speaking the truth in love</a:t>
            </a:r>
            <a:r>
              <a:rPr lang="en-US" sz="2800" b="1" dirty="0">
                <a:latin typeface="Arial" panose="020B0604020202020204" pitchFamily="34" charset="0"/>
                <a:cs typeface="Arial" panose="020B0604020202020204" pitchFamily="34" charset="0"/>
              </a:rPr>
              <a:t>,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we will grow to become in every respect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the mature body of him who is the head,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that is, Christ.</a:t>
            </a:r>
            <a:endParaRPr lang="nb-NO" altLang="nb-N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549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627784" y="548680"/>
            <a:ext cx="6264696" cy="1785104"/>
          </a:xfrm>
          <a:prstGeom prst="rect">
            <a:avLst/>
          </a:prstGeom>
          <a:noFill/>
        </p:spPr>
        <p:txBody>
          <a:bodyPr wrap="square" rtlCol="0">
            <a:spAutoFit/>
          </a:bodyPr>
          <a:lstStyle/>
          <a:p>
            <a:r>
              <a:rPr lang="nb-NO" sz="3600" dirty="0">
                <a:solidFill>
                  <a:srgbClr val="7030A0"/>
                </a:solidFill>
                <a:latin typeface="Arial Black" panose="020B0A04020102020204" pitchFamily="34" charset="0"/>
              </a:rPr>
              <a:t>Jesus’ </a:t>
            </a:r>
            <a:r>
              <a:rPr lang="nb-NO" sz="3600" dirty="0" err="1">
                <a:solidFill>
                  <a:srgbClr val="7030A0"/>
                </a:solidFill>
                <a:latin typeface="Arial Black" panose="020B0A04020102020204" pitchFamily="34" charset="0"/>
              </a:rPr>
              <a:t>challenge</a:t>
            </a:r>
            <a:r>
              <a:rPr lang="nb-NO" sz="3600" dirty="0">
                <a:solidFill>
                  <a:srgbClr val="7030A0"/>
                </a:solidFill>
                <a:latin typeface="Arial Black" panose="020B0A04020102020204" pitchFamily="34" charset="0"/>
              </a:rPr>
              <a:t>:</a:t>
            </a:r>
            <a:br>
              <a:rPr lang="nb-NO" sz="3600" dirty="0">
                <a:solidFill>
                  <a:srgbClr val="7030A0"/>
                </a:solidFill>
                <a:latin typeface="Arial Black" panose="020B0A04020102020204" pitchFamily="34" charset="0"/>
              </a:rPr>
            </a:br>
            <a:r>
              <a:rPr lang="nb-NO" sz="2800" dirty="0" err="1">
                <a:solidFill>
                  <a:srgbClr val="7030A0"/>
                </a:solidFill>
                <a:latin typeface="Arial Black" panose="020B0A04020102020204" pitchFamily="34" charset="0"/>
              </a:rPr>
              <a:t>Radical</a:t>
            </a:r>
            <a:r>
              <a:rPr lang="nb-NO" sz="2800" dirty="0">
                <a:solidFill>
                  <a:srgbClr val="7030A0"/>
                </a:solidFill>
                <a:latin typeface="Arial Black" panose="020B0A04020102020204" pitchFamily="34" charset="0"/>
              </a:rPr>
              <a:t> and surprising love</a:t>
            </a:r>
            <a:br>
              <a:rPr lang="nb-NO" sz="3600" dirty="0">
                <a:solidFill>
                  <a:srgbClr val="7030A0"/>
                </a:solidFill>
                <a:latin typeface="Arial Black" panose="020B0A04020102020204" pitchFamily="34" charset="0"/>
              </a:rPr>
            </a:br>
            <a:br>
              <a:rPr lang="nb-NO" dirty="0"/>
            </a:br>
            <a:r>
              <a:rPr lang="nb-NO" sz="2800" b="1" dirty="0">
                <a:latin typeface="Arial" panose="020B0604020202020204" pitchFamily="34" charset="0"/>
                <a:cs typeface="Arial" panose="020B0604020202020204" pitchFamily="34" charset="0"/>
              </a:rPr>
              <a:t>In Luke 6:27 Jesus </a:t>
            </a:r>
            <a:r>
              <a:rPr lang="nb-NO" sz="2800" b="1" dirty="0" err="1">
                <a:latin typeface="Arial" panose="020B0604020202020204" pitchFamily="34" charset="0"/>
                <a:cs typeface="Arial" panose="020B0604020202020204" pitchFamily="34" charset="0"/>
              </a:rPr>
              <a:t>says</a:t>
            </a:r>
            <a:r>
              <a:rPr lang="nb-NO" sz="2800" b="1" dirty="0">
                <a:latin typeface="Arial" panose="020B0604020202020204" pitchFamily="34" charset="0"/>
                <a:cs typeface="Arial" panose="020B0604020202020204" pitchFamily="34" charset="0"/>
              </a:rPr>
              <a:t>:</a:t>
            </a:r>
          </a:p>
        </p:txBody>
      </p:sp>
      <p:sp>
        <p:nvSpPr>
          <p:cNvPr id="3" name="TekstSylinder 2"/>
          <p:cNvSpPr txBox="1"/>
          <p:nvPr/>
        </p:nvSpPr>
        <p:spPr>
          <a:xfrm>
            <a:off x="549245" y="2560836"/>
            <a:ext cx="8343235" cy="2308324"/>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a:t>
            </a:r>
            <a:r>
              <a:rPr lang="en-US" sz="3600" b="1" dirty="0">
                <a:solidFill>
                  <a:srgbClr val="C00000"/>
                </a:solidFill>
                <a:latin typeface="Arial" panose="020B0604020202020204" pitchFamily="34" charset="0"/>
                <a:cs typeface="Arial" panose="020B0604020202020204" pitchFamily="34" charset="0"/>
              </a:rPr>
              <a:t>Love</a:t>
            </a:r>
            <a:r>
              <a:rPr lang="en-US" sz="3600" b="1" dirty="0">
                <a:latin typeface="Arial" panose="020B0604020202020204" pitchFamily="34" charset="0"/>
                <a:cs typeface="Arial" panose="020B0604020202020204" pitchFamily="34" charset="0"/>
              </a:rPr>
              <a:t> your enemies, </a:t>
            </a:r>
          </a:p>
          <a:p>
            <a:pPr algn="ctr"/>
            <a:r>
              <a:rPr lang="en-US" sz="3600" b="1" dirty="0">
                <a:solidFill>
                  <a:srgbClr val="C00000"/>
                </a:solidFill>
                <a:latin typeface="Arial" panose="020B0604020202020204" pitchFamily="34" charset="0"/>
                <a:cs typeface="Arial" panose="020B0604020202020204" pitchFamily="34" charset="0"/>
              </a:rPr>
              <a:t>do good </a:t>
            </a:r>
            <a:r>
              <a:rPr lang="en-US" sz="3600" b="1" dirty="0">
                <a:latin typeface="Arial" panose="020B0604020202020204" pitchFamily="34" charset="0"/>
                <a:cs typeface="Arial" panose="020B0604020202020204" pitchFamily="34" charset="0"/>
              </a:rPr>
              <a:t>to those who hate you, </a:t>
            </a:r>
          </a:p>
          <a:p>
            <a:pPr algn="ctr"/>
            <a:r>
              <a:rPr lang="en-US" sz="3600" b="1" dirty="0">
                <a:solidFill>
                  <a:srgbClr val="C00000"/>
                </a:solidFill>
                <a:latin typeface="Arial" panose="020B0604020202020204" pitchFamily="34" charset="0"/>
                <a:cs typeface="Arial" panose="020B0604020202020204" pitchFamily="34" charset="0"/>
              </a:rPr>
              <a:t>bless</a:t>
            </a:r>
            <a:r>
              <a:rPr lang="en-US" sz="3600" b="1" dirty="0">
                <a:latin typeface="Arial" panose="020B0604020202020204" pitchFamily="34" charset="0"/>
                <a:cs typeface="Arial" panose="020B0604020202020204" pitchFamily="34" charset="0"/>
              </a:rPr>
              <a:t> those who curse you, </a:t>
            </a:r>
          </a:p>
          <a:p>
            <a:pPr algn="ctr"/>
            <a:r>
              <a:rPr lang="en-US" sz="3600" b="1" dirty="0">
                <a:solidFill>
                  <a:srgbClr val="C00000"/>
                </a:solidFill>
                <a:latin typeface="Arial" panose="020B0604020202020204" pitchFamily="34" charset="0"/>
                <a:cs typeface="Arial" panose="020B0604020202020204" pitchFamily="34" charset="0"/>
              </a:rPr>
              <a:t>pray</a:t>
            </a:r>
            <a:r>
              <a:rPr lang="en-US" sz="3600" b="1" dirty="0">
                <a:latin typeface="Arial" panose="020B0604020202020204" pitchFamily="34" charset="0"/>
                <a:cs typeface="Arial" panose="020B0604020202020204" pitchFamily="34" charset="0"/>
              </a:rPr>
              <a:t> for those who mistreat you.’</a:t>
            </a:r>
            <a:endParaRPr lang="nb-NO" sz="2800" b="1" dirty="0">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45" y="648382"/>
            <a:ext cx="1844513" cy="1844513"/>
          </a:xfrm>
          <a:prstGeom prst="rect">
            <a:avLst/>
          </a:prstGeom>
        </p:spPr>
      </p:pic>
    </p:spTree>
    <p:extLst>
      <p:ext uri="{BB962C8B-B14F-4D97-AF65-F5344CB8AC3E}">
        <p14:creationId xmlns:p14="http://schemas.microsoft.com/office/powerpoint/2010/main" val="62619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kstSylinder 1"/>
          <p:cNvSpPr txBox="1">
            <a:spLocks noChangeArrowheads="1"/>
          </p:cNvSpPr>
          <p:nvPr/>
        </p:nvSpPr>
        <p:spPr bwMode="auto">
          <a:xfrm>
            <a:off x="0" y="854710"/>
            <a:ext cx="9109075"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spcBef>
                <a:spcPct val="0"/>
              </a:spcBef>
              <a:buClrTx/>
              <a:buSzTx/>
              <a:buNone/>
            </a:pPr>
            <a:r>
              <a:rPr lang="nb-NO" altLang="nb-NO" sz="4800" b="1" dirty="0">
                <a:latin typeface="+mj-lt"/>
              </a:rPr>
              <a:t>1 </a:t>
            </a:r>
            <a:r>
              <a:rPr lang="nb-NO" altLang="nb-NO" sz="4800" b="1" dirty="0" err="1">
                <a:latin typeface="+mj-lt"/>
              </a:rPr>
              <a:t>Corinthians</a:t>
            </a:r>
            <a:r>
              <a:rPr lang="nb-NO" altLang="nb-NO" sz="4800" b="1" dirty="0">
                <a:latin typeface="+mj-lt"/>
              </a:rPr>
              <a:t> 4:12</a:t>
            </a:r>
          </a:p>
          <a:p>
            <a:pPr algn="ctr" eaLnBrk="1" hangingPunct="1">
              <a:spcBef>
                <a:spcPct val="0"/>
              </a:spcBef>
              <a:buClrTx/>
              <a:buSzTx/>
              <a:buFontTx/>
              <a:buNone/>
            </a:pPr>
            <a:endParaRPr lang="nb-NO" altLang="nb-NO" sz="1800" b="1" dirty="0">
              <a:latin typeface="Maiandra GD" pitchFamily="34" charset="0"/>
            </a:endParaRPr>
          </a:p>
          <a:p>
            <a:pPr algn="ctr" eaLnBrk="1" hangingPunct="1">
              <a:spcBef>
                <a:spcPct val="0"/>
              </a:spcBef>
              <a:buClrTx/>
              <a:buSzTx/>
              <a:buFontTx/>
              <a:buNone/>
            </a:pPr>
            <a:r>
              <a:rPr lang="en-US" sz="4000" b="1" dirty="0">
                <a:latin typeface="Arial" panose="020B0604020202020204" pitchFamily="34" charset="0"/>
                <a:cs typeface="Arial" panose="020B0604020202020204" pitchFamily="34" charset="0"/>
              </a:rPr>
              <a:t>When reviled, we </a:t>
            </a:r>
            <a:r>
              <a:rPr lang="en-US" sz="4000" b="1" dirty="0">
                <a:solidFill>
                  <a:srgbClr val="C00000"/>
                </a:solidFill>
                <a:latin typeface="Arial" panose="020B0604020202020204" pitchFamily="34" charset="0"/>
                <a:cs typeface="Arial" panose="020B0604020202020204" pitchFamily="34" charset="0"/>
              </a:rPr>
              <a:t>bless</a:t>
            </a:r>
            <a:r>
              <a:rPr lang="en-US" sz="4000" b="1" dirty="0">
                <a:latin typeface="Arial" panose="020B0604020202020204" pitchFamily="34" charset="0"/>
                <a:cs typeface="Arial" panose="020B0604020202020204" pitchFamily="34" charset="0"/>
              </a:rPr>
              <a:t>; </a:t>
            </a:r>
          </a:p>
          <a:p>
            <a:pPr algn="ctr" eaLnBrk="1" hangingPunct="1">
              <a:spcBef>
                <a:spcPct val="0"/>
              </a:spcBef>
              <a:buClrTx/>
              <a:buSzTx/>
              <a:buFontTx/>
              <a:buNone/>
            </a:pPr>
            <a:r>
              <a:rPr lang="en-US" sz="4000" b="1" dirty="0">
                <a:latin typeface="Arial" panose="020B0604020202020204" pitchFamily="34" charset="0"/>
                <a:cs typeface="Arial" panose="020B0604020202020204" pitchFamily="34" charset="0"/>
              </a:rPr>
              <a:t>when persecuted, we </a:t>
            </a:r>
            <a:r>
              <a:rPr lang="en-US" sz="4000" b="1" dirty="0">
                <a:solidFill>
                  <a:srgbClr val="C00000"/>
                </a:solidFill>
                <a:latin typeface="Arial" panose="020B0604020202020204" pitchFamily="34" charset="0"/>
                <a:cs typeface="Arial" panose="020B0604020202020204" pitchFamily="34" charset="0"/>
              </a:rPr>
              <a:t>endure</a:t>
            </a:r>
            <a:r>
              <a:rPr lang="en-US" sz="4000" b="1" dirty="0">
                <a:latin typeface="Arial" panose="020B0604020202020204" pitchFamily="34" charset="0"/>
                <a:cs typeface="Arial" panose="020B0604020202020204" pitchFamily="34" charset="0"/>
              </a:rPr>
              <a:t>; </a:t>
            </a:r>
          </a:p>
          <a:p>
            <a:pPr algn="ctr" eaLnBrk="1" hangingPunct="1">
              <a:spcBef>
                <a:spcPct val="0"/>
              </a:spcBef>
              <a:buClrTx/>
              <a:buSzTx/>
              <a:buFontTx/>
              <a:buNone/>
            </a:pPr>
            <a:r>
              <a:rPr lang="en-US" sz="4000" b="1" dirty="0">
                <a:latin typeface="Arial" panose="020B0604020202020204" pitchFamily="34" charset="0"/>
                <a:cs typeface="Arial" panose="020B0604020202020204" pitchFamily="34" charset="0"/>
              </a:rPr>
              <a:t>when slandered, we </a:t>
            </a:r>
            <a:r>
              <a:rPr lang="en-US" sz="4000" b="1" dirty="0">
                <a:solidFill>
                  <a:srgbClr val="C00000"/>
                </a:solidFill>
                <a:latin typeface="Arial" panose="020B0604020202020204" pitchFamily="34" charset="0"/>
                <a:cs typeface="Arial" panose="020B0604020202020204" pitchFamily="34" charset="0"/>
              </a:rPr>
              <a:t>speak kindly</a:t>
            </a:r>
            <a:r>
              <a:rPr lang="en-US" sz="4000" b="1" dirty="0">
                <a:latin typeface="Arial" panose="020B0604020202020204" pitchFamily="34" charset="0"/>
                <a:cs typeface="Arial" panose="020B0604020202020204" pitchFamily="34" charset="0"/>
              </a:rPr>
              <a:t>.</a:t>
            </a:r>
            <a:endParaRPr lang="nb-NO" altLang="nb-NO"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943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BDA9A1E-48A7-47A7-AF7C-863A5EE5EF88}"/>
              </a:ext>
            </a:extLst>
          </p:cNvPr>
          <p:cNvSpPr txBox="1"/>
          <p:nvPr/>
        </p:nvSpPr>
        <p:spPr>
          <a:xfrm>
            <a:off x="899592" y="836712"/>
            <a:ext cx="7128792" cy="5386090"/>
          </a:xfrm>
          <a:prstGeom prst="rect">
            <a:avLst/>
          </a:prstGeom>
          <a:noFill/>
        </p:spPr>
        <p:txBody>
          <a:bodyPr wrap="square" rtlCol="0">
            <a:spAutoFit/>
          </a:bodyPr>
          <a:lstStyle/>
          <a:p>
            <a:pPr algn="ctr"/>
            <a:r>
              <a:rPr lang="en-US" sz="4000" b="1" dirty="0"/>
              <a:t>God has not given us </a:t>
            </a:r>
          </a:p>
          <a:p>
            <a:pPr algn="ctr"/>
            <a:r>
              <a:rPr lang="en-US" sz="4000" b="1" dirty="0"/>
              <a:t>a spirit of </a:t>
            </a:r>
          </a:p>
          <a:p>
            <a:pPr algn="ctr"/>
            <a:r>
              <a:rPr lang="en-US" sz="4000" b="1" dirty="0">
                <a:solidFill>
                  <a:srgbClr val="C00000"/>
                </a:solidFill>
              </a:rPr>
              <a:t>fear and timidity</a:t>
            </a:r>
            <a:r>
              <a:rPr lang="en-US" sz="4000" b="1" dirty="0"/>
              <a:t>, </a:t>
            </a:r>
          </a:p>
          <a:p>
            <a:pPr algn="ctr"/>
            <a:r>
              <a:rPr lang="en-US" sz="4000" b="1" dirty="0"/>
              <a:t>but of </a:t>
            </a:r>
          </a:p>
          <a:p>
            <a:pPr algn="ctr"/>
            <a:r>
              <a:rPr lang="en-US" sz="4000" b="1" dirty="0">
                <a:solidFill>
                  <a:srgbClr val="C00000"/>
                </a:solidFill>
              </a:rPr>
              <a:t>power</a:t>
            </a:r>
            <a:r>
              <a:rPr lang="en-US" sz="4000" b="1" dirty="0"/>
              <a:t>, </a:t>
            </a:r>
          </a:p>
          <a:p>
            <a:pPr algn="ctr"/>
            <a:r>
              <a:rPr lang="en-US" sz="4000" b="1" dirty="0">
                <a:solidFill>
                  <a:srgbClr val="C00000"/>
                </a:solidFill>
              </a:rPr>
              <a:t>love</a:t>
            </a:r>
            <a:r>
              <a:rPr lang="en-US" sz="4000" b="1" dirty="0"/>
              <a:t>, and </a:t>
            </a:r>
          </a:p>
          <a:p>
            <a:pPr algn="ctr"/>
            <a:r>
              <a:rPr lang="en-US" sz="4000" b="1" dirty="0">
                <a:solidFill>
                  <a:srgbClr val="C00000"/>
                </a:solidFill>
              </a:rPr>
              <a:t>self-discipline</a:t>
            </a:r>
            <a:r>
              <a:rPr lang="en-US" sz="4000" b="1" dirty="0"/>
              <a:t>.</a:t>
            </a:r>
            <a:r>
              <a:rPr lang="en-US" sz="3200" dirty="0"/>
              <a:t>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algn="ctr"/>
            <a:r>
              <a:rPr lang="en-US" sz="3200" i="1" dirty="0">
                <a:latin typeface="Arial" panose="020B0604020202020204" pitchFamily="34" charset="0"/>
                <a:cs typeface="Arial" panose="020B0604020202020204" pitchFamily="34" charset="0"/>
              </a:rPr>
              <a:t>2 Timothy 1:7 </a:t>
            </a:r>
            <a:r>
              <a:rPr lang="en-US" sz="2400" i="1" dirty="0">
                <a:latin typeface="Arial" panose="020B0604020202020204" pitchFamily="34" charset="0"/>
                <a:cs typeface="Arial" panose="020B0604020202020204" pitchFamily="34" charset="0"/>
              </a:rPr>
              <a:t>(NLT)</a:t>
            </a:r>
            <a:endParaRPr lang="nb-NO"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755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BDA9A1E-48A7-47A7-AF7C-863A5EE5EF88}"/>
              </a:ext>
            </a:extLst>
          </p:cNvPr>
          <p:cNvSpPr txBox="1"/>
          <p:nvPr/>
        </p:nvSpPr>
        <p:spPr>
          <a:xfrm>
            <a:off x="294968" y="476672"/>
            <a:ext cx="8597512" cy="5622052"/>
          </a:xfrm>
          <a:prstGeom prst="rect">
            <a:avLst/>
          </a:prstGeom>
          <a:noFill/>
        </p:spPr>
        <p:txBody>
          <a:bodyPr wrap="square" rtlCol="0">
            <a:spAutoFit/>
          </a:bodyPr>
          <a:lstStyle/>
          <a:p>
            <a:pPr algn="ctr"/>
            <a:r>
              <a:rPr lang="en-US" sz="4400" b="1" dirty="0"/>
              <a:t>Ephesians 6:10–12 </a:t>
            </a:r>
            <a:r>
              <a:rPr lang="en-US" sz="3600" dirty="0"/>
              <a:t>(NLT)</a:t>
            </a:r>
          </a:p>
          <a:p>
            <a:pPr algn="ctr"/>
            <a:br>
              <a:rPr lang="en-US" sz="1400" dirty="0"/>
            </a:br>
            <a:r>
              <a:rPr lang="en-US" sz="3200" baseline="30000" dirty="0"/>
              <a:t>10</a:t>
            </a:r>
            <a:r>
              <a:rPr lang="en-US" sz="3200" dirty="0"/>
              <a:t> A final word: </a:t>
            </a:r>
          </a:p>
          <a:p>
            <a:pPr algn="ctr"/>
            <a:r>
              <a:rPr lang="en-US" sz="3200" dirty="0"/>
              <a:t>Be strong in the Lord and in his mighty power. </a:t>
            </a:r>
          </a:p>
          <a:p>
            <a:pPr algn="ctr"/>
            <a:r>
              <a:rPr lang="en-US" sz="3200" baseline="30000" dirty="0"/>
              <a:t>11</a:t>
            </a:r>
            <a:r>
              <a:rPr lang="en-US" sz="3200" dirty="0"/>
              <a:t> </a:t>
            </a:r>
            <a:r>
              <a:rPr lang="en-US" sz="3200" b="1" dirty="0">
                <a:solidFill>
                  <a:srgbClr val="C00000"/>
                </a:solidFill>
              </a:rPr>
              <a:t>Put on all of God’s armor </a:t>
            </a:r>
            <a:r>
              <a:rPr lang="en-US" sz="3200" dirty="0"/>
              <a:t>so that you will be able to stand firm against all strategies of the devil. </a:t>
            </a:r>
          </a:p>
          <a:p>
            <a:pPr algn="ctr"/>
            <a:endParaRPr lang="en-US" sz="2400" baseline="30000" dirty="0"/>
          </a:p>
          <a:p>
            <a:pPr algn="ctr"/>
            <a:r>
              <a:rPr lang="en-US" sz="3200" baseline="30000" dirty="0"/>
              <a:t>12</a:t>
            </a:r>
            <a:r>
              <a:rPr lang="en-US" sz="3200" dirty="0"/>
              <a:t> For </a:t>
            </a:r>
            <a:r>
              <a:rPr lang="en-US" sz="3200" b="1" dirty="0">
                <a:solidFill>
                  <a:srgbClr val="C00000"/>
                </a:solidFill>
              </a:rPr>
              <a:t>we are not fighting against </a:t>
            </a:r>
          </a:p>
          <a:p>
            <a:pPr algn="ctr"/>
            <a:r>
              <a:rPr lang="en-US" sz="3200" b="1" dirty="0">
                <a:solidFill>
                  <a:srgbClr val="C00000"/>
                </a:solidFill>
              </a:rPr>
              <a:t>flesh-and-blood enemies</a:t>
            </a:r>
            <a:r>
              <a:rPr lang="en-US" sz="3200" dirty="0"/>
              <a:t>, but against </a:t>
            </a:r>
          </a:p>
          <a:p>
            <a:pPr algn="ctr"/>
            <a:r>
              <a:rPr lang="en-US" sz="3200" b="1" dirty="0"/>
              <a:t>evil rulers </a:t>
            </a:r>
            <a:r>
              <a:rPr lang="en-US" sz="3200" dirty="0"/>
              <a:t>and </a:t>
            </a:r>
            <a:r>
              <a:rPr lang="en-US" sz="3200" b="1" dirty="0"/>
              <a:t>authorities of the unseen world</a:t>
            </a:r>
            <a:r>
              <a:rPr lang="en-US" sz="3200" dirty="0"/>
              <a:t>, against </a:t>
            </a:r>
            <a:r>
              <a:rPr lang="en-US" sz="3200" b="1" dirty="0"/>
              <a:t>mighty powers in this dark world</a:t>
            </a:r>
            <a:r>
              <a:rPr lang="en-US" sz="3200" dirty="0"/>
              <a:t>, </a:t>
            </a:r>
          </a:p>
          <a:p>
            <a:pPr algn="ctr"/>
            <a:r>
              <a:rPr lang="en-US" sz="3200" dirty="0"/>
              <a:t>and against </a:t>
            </a:r>
            <a:r>
              <a:rPr lang="en-US" sz="3200" b="1" dirty="0"/>
              <a:t>evil spirits in the heavenly places</a:t>
            </a:r>
            <a:r>
              <a:rPr lang="en-US" sz="3200" dirty="0"/>
              <a:t>. </a:t>
            </a:r>
            <a:endParaRPr lang="nb-NO"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994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BDA9A1E-48A7-47A7-AF7C-863A5EE5EF88}"/>
              </a:ext>
            </a:extLst>
          </p:cNvPr>
          <p:cNvSpPr txBox="1"/>
          <p:nvPr/>
        </p:nvSpPr>
        <p:spPr>
          <a:xfrm>
            <a:off x="323528" y="476672"/>
            <a:ext cx="8424936" cy="5909310"/>
          </a:xfrm>
          <a:prstGeom prst="rect">
            <a:avLst/>
          </a:prstGeom>
          <a:noFill/>
        </p:spPr>
        <p:txBody>
          <a:bodyPr wrap="square" rtlCol="0">
            <a:spAutoFit/>
          </a:bodyPr>
          <a:lstStyle/>
          <a:p>
            <a:pPr algn="ctr"/>
            <a:r>
              <a:rPr lang="en-US" sz="4400" b="1" dirty="0"/>
              <a:t>Ephesians 6:14–17 </a:t>
            </a:r>
            <a:r>
              <a:rPr lang="en-US" sz="3600" dirty="0"/>
              <a:t>(NLT)</a:t>
            </a:r>
            <a:endParaRPr lang="en-US" sz="4400" dirty="0"/>
          </a:p>
          <a:p>
            <a:pPr algn="ctr"/>
            <a:endParaRPr lang="en-US" sz="1400" dirty="0"/>
          </a:p>
          <a:p>
            <a:pPr algn="ctr"/>
            <a:r>
              <a:rPr lang="en-US" sz="3200" baseline="30000" dirty="0"/>
              <a:t>14</a:t>
            </a:r>
            <a:r>
              <a:rPr lang="en-US" sz="3200" dirty="0"/>
              <a:t> Stand your ground, </a:t>
            </a:r>
          </a:p>
          <a:p>
            <a:pPr algn="ctr"/>
            <a:r>
              <a:rPr lang="en-US" sz="3200" dirty="0"/>
              <a:t>putting on </a:t>
            </a:r>
            <a:r>
              <a:rPr lang="en-US" sz="3200" b="1" dirty="0">
                <a:solidFill>
                  <a:srgbClr val="C00000"/>
                </a:solidFill>
              </a:rPr>
              <a:t>the belt of truth </a:t>
            </a:r>
            <a:r>
              <a:rPr lang="en-US" sz="3200" dirty="0"/>
              <a:t>and </a:t>
            </a:r>
            <a:br>
              <a:rPr lang="en-US" sz="3200" dirty="0"/>
            </a:br>
            <a:r>
              <a:rPr lang="en-US" sz="3200" b="1" dirty="0">
                <a:solidFill>
                  <a:srgbClr val="C00000"/>
                </a:solidFill>
              </a:rPr>
              <a:t>the body armor </a:t>
            </a:r>
            <a:r>
              <a:rPr lang="en-US" sz="3200" dirty="0"/>
              <a:t>of God’s righteousness. </a:t>
            </a:r>
          </a:p>
          <a:p>
            <a:pPr algn="ctr"/>
            <a:r>
              <a:rPr lang="en-US" sz="3200" baseline="30000" dirty="0"/>
              <a:t>15 </a:t>
            </a:r>
            <a:r>
              <a:rPr lang="en-US" sz="3200" dirty="0"/>
              <a:t>For </a:t>
            </a:r>
            <a:r>
              <a:rPr lang="en-US" sz="3200" b="1" dirty="0">
                <a:solidFill>
                  <a:srgbClr val="C00000"/>
                </a:solidFill>
              </a:rPr>
              <a:t>shoes</a:t>
            </a:r>
            <a:r>
              <a:rPr lang="en-US" sz="3200" dirty="0"/>
              <a:t>, put on the peace that comes from the Good News so that you will be fully prepared. </a:t>
            </a:r>
          </a:p>
          <a:p>
            <a:pPr algn="ctr"/>
            <a:r>
              <a:rPr lang="en-US" sz="3200" baseline="30000" dirty="0"/>
              <a:t>16 </a:t>
            </a:r>
            <a:r>
              <a:rPr lang="en-US" sz="3200" dirty="0"/>
              <a:t>In addition to all of these, hold up </a:t>
            </a:r>
            <a:r>
              <a:rPr lang="en-US" sz="3200" b="1" dirty="0">
                <a:solidFill>
                  <a:srgbClr val="C00000"/>
                </a:solidFill>
              </a:rPr>
              <a:t>the shield </a:t>
            </a:r>
          </a:p>
          <a:p>
            <a:pPr algn="ctr"/>
            <a:r>
              <a:rPr lang="en-US" sz="3200" dirty="0"/>
              <a:t>of faith to stop the fiery arrows of the devil. </a:t>
            </a:r>
          </a:p>
          <a:p>
            <a:pPr algn="ctr"/>
            <a:r>
              <a:rPr lang="en-US" sz="3200" baseline="30000" dirty="0"/>
              <a:t>17 </a:t>
            </a:r>
            <a:r>
              <a:rPr lang="en-US" sz="3200" dirty="0"/>
              <a:t>Put on salvation as your </a:t>
            </a:r>
            <a:r>
              <a:rPr lang="en-US" sz="3200" b="1" dirty="0">
                <a:solidFill>
                  <a:srgbClr val="C00000"/>
                </a:solidFill>
              </a:rPr>
              <a:t>helmet</a:t>
            </a:r>
            <a:r>
              <a:rPr lang="en-US" sz="3200" dirty="0"/>
              <a:t>, </a:t>
            </a:r>
          </a:p>
          <a:p>
            <a:pPr algn="ctr"/>
            <a:r>
              <a:rPr lang="en-US" sz="3200" dirty="0"/>
              <a:t>and take </a:t>
            </a:r>
            <a:r>
              <a:rPr lang="en-US" sz="3200" b="1" dirty="0">
                <a:solidFill>
                  <a:srgbClr val="C00000"/>
                </a:solidFill>
              </a:rPr>
              <a:t>the sword</a:t>
            </a:r>
            <a:r>
              <a:rPr lang="en-US" sz="3200" dirty="0"/>
              <a:t> of the Spirit, </a:t>
            </a:r>
          </a:p>
          <a:p>
            <a:pPr algn="ctr"/>
            <a:r>
              <a:rPr lang="en-US" sz="3200" dirty="0"/>
              <a:t>which is the word of God. </a:t>
            </a:r>
            <a:endParaRPr lang="nb-NO"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298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BDA9A1E-48A7-47A7-AF7C-863A5EE5EF88}"/>
              </a:ext>
            </a:extLst>
          </p:cNvPr>
          <p:cNvSpPr txBox="1"/>
          <p:nvPr/>
        </p:nvSpPr>
        <p:spPr>
          <a:xfrm>
            <a:off x="359532" y="476672"/>
            <a:ext cx="8424936" cy="5909310"/>
          </a:xfrm>
          <a:prstGeom prst="rect">
            <a:avLst/>
          </a:prstGeom>
          <a:noFill/>
        </p:spPr>
        <p:txBody>
          <a:bodyPr wrap="square" rtlCol="0">
            <a:spAutoFit/>
          </a:bodyPr>
          <a:lstStyle/>
          <a:p>
            <a:pPr algn="ctr"/>
            <a:r>
              <a:rPr lang="en-US" sz="4400" b="1" dirty="0"/>
              <a:t>2 Corinthians 11:2–3 </a:t>
            </a:r>
            <a:r>
              <a:rPr lang="en-US" sz="3600" dirty="0"/>
              <a:t>(NLT)</a:t>
            </a:r>
            <a:endParaRPr lang="en-US" sz="4400" dirty="0"/>
          </a:p>
          <a:p>
            <a:pPr algn="ctr"/>
            <a:endParaRPr lang="en-US" sz="1400" dirty="0"/>
          </a:p>
          <a:p>
            <a:pPr algn="ctr"/>
            <a:r>
              <a:rPr lang="en-US" sz="4000" dirty="0"/>
              <a:t>I promised you as a pure bride to </a:t>
            </a:r>
          </a:p>
          <a:p>
            <a:pPr algn="ctr"/>
            <a:r>
              <a:rPr lang="en-US" sz="4000" dirty="0"/>
              <a:t>one husband—Christ. </a:t>
            </a:r>
          </a:p>
          <a:p>
            <a:pPr algn="ctr"/>
            <a:r>
              <a:rPr lang="en-US" sz="4000" dirty="0"/>
              <a:t>But I fear that somehow </a:t>
            </a:r>
          </a:p>
          <a:p>
            <a:pPr algn="ctr"/>
            <a:r>
              <a:rPr lang="en-US" sz="4000" b="1" dirty="0">
                <a:solidFill>
                  <a:srgbClr val="C00000"/>
                </a:solidFill>
              </a:rPr>
              <a:t>your pure and undivided devotion </a:t>
            </a:r>
          </a:p>
          <a:p>
            <a:pPr algn="ctr"/>
            <a:r>
              <a:rPr lang="en-US" sz="4000" dirty="0"/>
              <a:t>to Christ will be corrupted, </a:t>
            </a:r>
          </a:p>
          <a:p>
            <a:pPr algn="ctr"/>
            <a:r>
              <a:rPr lang="en-US" sz="4000" b="1" dirty="0">
                <a:solidFill>
                  <a:srgbClr val="C00000"/>
                </a:solidFill>
              </a:rPr>
              <a:t>just as Eve was deceived </a:t>
            </a:r>
          </a:p>
          <a:p>
            <a:pPr algn="ctr"/>
            <a:r>
              <a:rPr lang="en-US" sz="4000" dirty="0"/>
              <a:t>by the cunning ways of the serpent.</a:t>
            </a:r>
          </a:p>
          <a:p>
            <a:pPr algn="r"/>
            <a:r>
              <a:rPr lang="en-US" sz="2800" i="1" dirty="0"/>
              <a:t>Continues on next slide …</a:t>
            </a:r>
            <a:r>
              <a:rPr lang="en-US" sz="3600" dirty="0"/>
              <a:t> </a:t>
            </a:r>
            <a:endParaRPr lang="nb-NO"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574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BDA9A1E-48A7-47A7-AF7C-863A5EE5EF88}"/>
              </a:ext>
            </a:extLst>
          </p:cNvPr>
          <p:cNvSpPr txBox="1"/>
          <p:nvPr/>
        </p:nvSpPr>
        <p:spPr>
          <a:xfrm>
            <a:off x="359532" y="476672"/>
            <a:ext cx="8424936" cy="5909310"/>
          </a:xfrm>
          <a:prstGeom prst="rect">
            <a:avLst/>
          </a:prstGeom>
          <a:noFill/>
        </p:spPr>
        <p:txBody>
          <a:bodyPr wrap="square" rtlCol="0">
            <a:spAutoFit/>
          </a:bodyPr>
          <a:lstStyle/>
          <a:p>
            <a:pPr algn="ctr"/>
            <a:r>
              <a:rPr lang="en-US" sz="4400" b="1" dirty="0"/>
              <a:t>2 Corinthians 11:4 </a:t>
            </a:r>
            <a:r>
              <a:rPr lang="en-US" sz="3600" dirty="0"/>
              <a:t>(NLT)</a:t>
            </a:r>
            <a:endParaRPr lang="en-US" sz="4400" dirty="0"/>
          </a:p>
          <a:p>
            <a:pPr algn="ctr"/>
            <a:endParaRPr lang="en-US" sz="1400" dirty="0"/>
          </a:p>
          <a:p>
            <a:pPr algn="ctr"/>
            <a:r>
              <a:rPr lang="en-US" sz="4000" dirty="0"/>
              <a:t>You happily put up with whatever </a:t>
            </a:r>
          </a:p>
          <a:p>
            <a:pPr algn="ctr"/>
            <a:r>
              <a:rPr lang="en-US" sz="4000" dirty="0"/>
              <a:t>anyone tells you, even if they preach </a:t>
            </a:r>
          </a:p>
          <a:p>
            <a:pPr algn="ctr"/>
            <a:r>
              <a:rPr lang="en-US" sz="4000" b="1" dirty="0">
                <a:solidFill>
                  <a:srgbClr val="C00000"/>
                </a:solidFill>
              </a:rPr>
              <a:t>a different Jesus </a:t>
            </a:r>
          </a:p>
          <a:p>
            <a:pPr algn="ctr"/>
            <a:r>
              <a:rPr lang="en-US" sz="4000" dirty="0"/>
              <a:t>than the one we preach, or </a:t>
            </a:r>
          </a:p>
          <a:p>
            <a:pPr algn="ctr"/>
            <a:r>
              <a:rPr lang="en-US" sz="4000" b="1" dirty="0">
                <a:solidFill>
                  <a:srgbClr val="C00000"/>
                </a:solidFill>
              </a:rPr>
              <a:t>a different kind of Spirit </a:t>
            </a:r>
          </a:p>
          <a:p>
            <a:pPr algn="ctr"/>
            <a:r>
              <a:rPr lang="en-US" sz="4000" dirty="0"/>
              <a:t>than the one you received, or </a:t>
            </a:r>
          </a:p>
          <a:p>
            <a:pPr algn="ctr"/>
            <a:r>
              <a:rPr lang="en-US" sz="4000" b="1" dirty="0">
                <a:solidFill>
                  <a:srgbClr val="C00000"/>
                </a:solidFill>
              </a:rPr>
              <a:t>a different kind of gospel </a:t>
            </a:r>
          </a:p>
          <a:p>
            <a:pPr algn="ctr"/>
            <a:r>
              <a:rPr lang="en-US" sz="4000" dirty="0"/>
              <a:t>than the one you believed. </a:t>
            </a:r>
            <a:endParaRPr lang="nb-NO"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854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BDA9A1E-48A7-47A7-AF7C-863A5EE5EF88}"/>
              </a:ext>
            </a:extLst>
          </p:cNvPr>
          <p:cNvSpPr txBox="1"/>
          <p:nvPr/>
        </p:nvSpPr>
        <p:spPr>
          <a:xfrm>
            <a:off x="107504" y="332656"/>
            <a:ext cx="8856984" cy="5986254"/>
          </a:xfrm>
          <a:prstGeom prst="rect">
            <a:avLst/>
          </a:prstGeom>
          <a:noFill/>
        </p:spPr>
        <p:txBody>
          <a:bodyPr wrap="square" rtlCol="0">
            <a:spAutoFit/>
          </a:bodyPr>
          <a:lstStyle/>
          <a:p>
            <a:pPr algn="ctr"/>
            <a:r>
              <a:rPr lang="en-US" sz="4400" b="1" dirty="0"/>
              <a:t>1 Corinthians 1:26–28 </a:t>
            </a:r>
            <a:r>
              <a:rPr lang="en-US" sz="3600" dirty="0"/>
              <a:t>(NLT)</a:t>
            </a:r>
            <a:endParaRPr lang="en-US" sz="4400" dirty="0"/>
          </a:p>
          <a:p>
            <a:pPr algn="ctr"/>
            <a:endParaRPr lang="en-US" sz="900" dirty="0"/>
          </a:p>
          <a:p>
            <a:pPr algn="ctr"/>
            <a:r>
              <a:rPr lang="en-US" sz="3000" baseline="30000" dirty="0">
                <a:latin typeface="Arial" panose="020B0604020202020204" pitchFamily="34" charset="0"/>
                <a:cs typeface="Arial" panose="020B0604020202020204" pitchFamily="34" charset="0"/>
              </a:rPr>
              <a:t>26</a:t>
            </a:r>
            <a:r>
              <a:rPr lang="en-US" sz="3000" dirty="0">
                <a:latin typeface="Arial" panose="020B0604020202020204" pitchFamily="34" charset="0"/>
                <a:cs typeface="Arial" panose="020B0604020202020204" pitchFamily="34" charset="0"/>
              </a:rPr>
              <a:t> Remember, dear brothers and sisters, </a:t>
            </a:r>
          </a:p>
          <a:p>
            <a:pPr algn="ctr"/>
            <a:r>
              <a:rPr lang="en-US" sz="3000" dirty="0">
                <a:latin typeface="Arial" panose="020B0604020202020204" pitchFamily="34" charset="0"/>
                <a:cs typeface="Arial" panose="020B0604020202020204" pitchFamily="34" charset="0"/>
              </a:rPr>
              <a:t>that few of you were </a:t>
            </a:r>
            <a:r>
              <a:rPr lang="en-US" sz="3000" b="1" dirty="0">
                <a:solidFill>
                  <a:srgbClr val="C00000"/>
                </a:solidFill>
                <a:latin typeface="Arial" panose="020B0604020202020204" pitchFamily="34" charset="0"/>
                <a:cs typeface="Arial" panose="020B0604020202020204" pitchFamily="34" charset="0"/>
              </a:rPr>
              <a:t>wise</a:t>
            </a:r>
            <a:r>
              <a:rPr lang="en-US" sz="3000" dirty="0">
                <a:latin typeface="Arial" panose="020B0604020202020204" pitchFamily="34" charset="0"/>
                <a:cs typeface="Arial" panose="020B0604020202020204" pitchFamily="34" charset="0"/>
              </a:rPr>
              <a:t> in the world’s eyes </a:t>
            </a:r>
          </a:p>
          <a:p>
            <a:pPr algn="ctr"/>
            <a:r>
              <a:rPr lang="en-US" sz="3000" dirty="0">
                <a:latin typeface="Arial" panose="020B0604020202020204" pitchFamily="34" charset="0"/>
                <a:cs typeface="Arial" panose="020B0604020202020204" pitchFamily="34" charset="0"/>
              </a:rPr>
              <a:t>or </a:t>
            </a:r>
            <a:r>
              <a:rPr lang="en-US" sz="3000" b="1" dirty="0">
                <a:solidFill>
                  <a:srgbClr val="C00000"/>
                </a:solidFill>
                <a:latin typeface="Arial" panose="020B0604020202020204" pitchFamily="34" charset="0"/>
                <a:cs typeface="Arial" panose="020B0604020202020204" pitchFamily="34" charset="0"/>
              </a:rPr>
              <a:t>powerful</a:t>
            </a:r>
            <a:r>
              <a:rPr lang="en-US" sz="3000" dirty="0">
                <a:latin typeface="Arial" panose="020B0604020202020204" pitchFamily="34" charset="0"/>
                <a:cs typeface="Arial" panose="020B0604020202020204" pitchFamily="34" charset="0"/>
              </a:rPr>
              <a:t> or </a:t>
            </a:r>
            <a:r>
              <a:rPr lang="en-US" sz="3000" b="1" dirty="0">
                <a:solidFill>
                  <a:srgbClr val="C00000"/>
                </a:solidFill>
                <a:latin typeface="Arial" panose="020B0604020202020204" pitchFamily="34" charset="0"/>
                <a:cs typeface="Arial" panose="020B0604020202020204" pitchFamily="34" charset="0"/>
              </a:rPr>
              <a:t>wealthy</a:t>
            </a:r>
            <a:r>
              <a:rPr lang="en-US" sz="3000" dirty="0">
                <a:latin typeface="Arial" panose="020B0604020202020204" pitchFamily="34" charset="0"/>
                <a:cs typeface="Arial" panose="020B0604020202020204" pitchFamily="34" charset="0"/>
              </a:rPr>
              <a:t> when God called you. </a:t>
            </a:r>
          </a:p>
          <a:p>
            <a:pPr algn="ctr"/>
            <a:r>
              <a:rPr lang="en-US" sz="3000" baseline="30000" dirty="0">
                <a:latin typeface="Arial" panose="020B0604020202020204" pitchFamily="34" charset="0"/>
                <a:cs typeface="Arial" panose="020B0604020202020204" pitchFamily="34" charset="0"/>
              </a:rPr>
              <a:t>27</a:t>
            </a:r>
            <a:r>
              <a:rPr lang="en-US" sz="3000" dirty="0">
                <a:latin typeface="Arial" panose="020B0604020202020204" pitchFamily="34" charset="0"/>
                <a:cs typeface="Arial" panose="020B0604020202020204" pitchFamily="34" charset="0"/>
              </a:rPr>
              <a:t> Instead, God chose things the world considers </a:t>
            </a:r>
            <a:r>
              <a:rPr lang="en-US" sz="3000" b="1" dirty="0">
                <a:solidFill>
                  <a:srgbClr val="C00000"/>
                </a:solidFill>
                <a:latin typeface="Arial" panose="020B0604020202020204" pitchFamily="34" charset="0"/>
                <a:cs typeface="Arial" panose="020B0604020202020204" pitchFamily="34" charset="0"/>
              </a:rPr>
              <a:t>foolish</a:t>
            </a:r>
            <a:r>
              <a:rPr lang="en-US" sz="3000" dirty="0">
                <a:latin typeface="Arial" panose="020B0604020202020204" pitchFamily="34" charset="0"/>
                <a:cs typeface="Arial" panose="020B0604020202020204" pitchFamily="34" charset="0"/>
              </a:rPr>
              <a:t> in order to shame those who think </a:t>
            </a:r>
          </a:p>
          <a:p>
            <a:pPr algn="ctr"/>
            <a:r>
              <a:rPr lang="en-US" sz="3000" dirty="0">
                <a:latin typeface="Arial" panose="020B0604020202020204" pitchFamily="34" charset="0"/>
                <a:cs typeface="Arial" panose="020B0604020202020204" pitchFamily="34" charset="0"/>
              </a:rPr>
              <a:t>they are wise. And he chose things that are </a:t>
            </a:r>
            <a:r>
              <a:rPr lang="en-US" sz="3000" b="1" dirty="0">
                <a:solidFill>
                  <a:srgbClr val="C00000"/>
                </a:solidFill>
                <a:latin typeface="Arial" panose="020B0604020202020204" pitchFamily="34" charset="0"/>
                <a:cs typeface="Arial" panose="020B0604020202020204" pitchFamily="34" charset="0"/>
              </a:rPr>
              <a:t>powerless</a:t>
            </a:r>
            <a:r>
              <a:rPr lang="en-US" sz="3000" dirty="0">
                <a:latin typeface="Arial" panose="020B0604020202020204" pitchFamily="34" charset="0"/>
                <a:cs typeface="Arial" panose="020B0604020202020204" pitchFamily="34" charset="0"/>
              </a:rPr>
              <a:t> to shame those who are powerful. </a:t>
            </a:r>
          </a:p>
          <a:p>
            <a:pPr algn="ctr"/>
            <a:r>
              <a:rPr lang="en-US" sz="3000" baseline="30000" dirty="0">
                <a:latin typeface="Arial" panose="020B0604020202020204" pitchFamily="34" charset="0"/>
                <a:cs typeface="Arial" panose="020B0604020202020204" pitchFamily="34" charset="0"/>
              </a:rPr>
              <a:t>28</a:t>
            </a:r>
            <a:r>
              <a:rPr lang="en-US" sz="3000" dirty="0">
                <a:latin typeface="Arial" panose="020B0604020202020204" pitchFamily="34" charset="0"/>
                <a:cs typeface="Arial" panose="020B0604020202020204" pitchFamily="34" charset="0"/>
              </a:rPr>
              <a:t> God chose things </a:t>
            </a:r>
            <a:r>
              <a:rPr lang="en-US" sz="3000" b="1" dirty="0">
                <a:solidFill>
                  <a:srgbClr val="C00000"/>
                </a:solidFill>
                <a:latin typeface="Arial" panose="020B0604020202020204" pitchFamily="34" charset="0"/>
                <a:cs typeface="Arial" panose="020B0604020202020204" pitchFamily="34" charset="0"/>
              </a:rPr>
              <a:t>despised</a:t>
            </a:r>
            <a:r>
              <a:rPr lang="en-US" sz="3000" dirty="0">
                <a:latin typeface="Arial" panose="020B0604020202020204" pitchFamily="34" charset="0"/>
                <a:cs typeface="Arial" panose="020B0604020202020204" pitchFamily="34" charset="0"/>
              </a:rPr>
              <a:t> by the world, </a:t>
            </a:r>
          </a:p>
          <a:p>
            <a:pPr algn="ctr"/>
            <a:r>
              <a:rPr lang="en-US" sz="3000" dirty="0">
                <a:latin typeface="Arial" panose="020B0604020202020204" pitchFamily="34" charset="0"/>
                <a:cs typeface="Arial" panose="020B0604020202020204" pitchFamily="34" charset="0"/>
              </a:rPr>
              <a:t>things </a:t>
            </a:r>
            <a:r>
              <a:rPr lang="en-US" sz="3000" b="1" dirty="0">
                <a:solidFill>
                  <a:srgbClr val="C00000"/>
                </a:solidFill>
                <a:latin typeface="Arial" panose="020B0604020202020204" pitchFamily="34" charset="0"/>
                <a:cs typeface="Arial" panose="020B0604020202020204" pitchFamily="34" charset="0"/>
              </a:rPr>
              <a:t>counted as nothing</a:t>
            </a:r>
            <a:r>
              <a:rPr lang="en-US" sz="3000" dirty="0">
                <a:latin typeface="Arial" panose="020B0604020202020204" pitchFamily="34" charset="0"/>
                <a:cs typeface="Arial" panose="020B0604020202020204" pitchFamily="34" charset="0"/>
              </a:rPr>
              <a:t> at all, </a:t>
            </a:r>
          </a:p>
          <a:p>
            <a:pPr algn="ctr"/>
            <a:r>
              <a:rPr lang="en-US" sz="3000" dirty="0">
                <a:latin typeface="Arial" panose="020B0604020202020204" pitchFamily="34" charset="0"/>
                <a:cs typeface="Arial" panose="020B0604020202020204" pitchFamily="34" charset="0"/>
              </a:rPr>
              <a:t>and used them to bring to nothing </a:t>
            </a:r>
          </a:p>
          <a:p>
            <a:pPr algn="ctr"/>
            <a:r>
              <a:rPr lang="en-US" sz="3000" dirty="0">
                <a:latin typeface="Arial" panose="020B0604020202020204" pitchFamily="34" charset="0"/>
                <a:cs typeface="Arial" panose="020B0604020202020204" pitchFamily="34" charset="0"/>
              </a:rPr>
              <a:t>what the world considers important.</a:t>
            </a:r>
            <a:endParaRPr lang="nb-NO" sz="3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13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272842"/>
            <a:ext cx="8064896"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Basic </a:t>
            </a:r>
            <a:r>
              <a:rPr lang="nb-NO" sz="4400" dirty="0" err="1">
                <a:solidFill>
                  <a:srgbClr val="7030A0"/>
                </a:solidFill>
                <a:latin typeface="Arial Black" panose="020B0A04020102020204" pitchFamily="34" charset="0"/>
              </a:rPr>
              <a:t>Truths</a:t>
            </a:r>
            <a:endParaRPr lang="nb-NO" sz="4400" dirty="0">
              <a:solidFill>
                <a:srgbClr val="7030A0"/>
              </a:solidFill>
              <a:latin typeface="Arial Black" panose="020B0A04020102020204" pitchFamily="34" charset="0"/>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05560">
            <a:off x="451342" y="4306857"/>
            <a:ext cx="3092775" cy="2061850"/>
          </a:xfrm>
          <a:prstGeom prst="rect">
            <a:avLst/>
          </a:prstGeom>
          <a:ln>
            <a:solidFill>
              <a:schemeClr val="tx1"/>
            </a:solidFill>
          </a:ln>
        </p:spPr>
      </p:pic>
      <p:sp>
        <p:nvSpPr>
          <p:cNvPr id="6" name="TekstSylinder 5"/>
          <p:cNvSpPr txBox="1"/>
          <p:nvPr/>
        </p:nvSpPr>
        <p:spPr>
          <a:xfrm>
            <a:off x="251520" y="1052736"/>
            <a:ext cx="8892480" cy="3139321"/>
          </a:xfrm>
          <a:prstGeom prst="rect">
            <a:avLst/>
          </a:prstGeom>
          <a:noFill/>
        </p:spPr>
        <p:txBody>
          <a:bodyPr wrap="square" rtlCol="0">
            <a:spAutoFit/>
          </a:bodyPr>
          <a:lstStyle/>
          <a:p>
            <a:r>
              <a:rPr lang="nb-NO" sz="2300" b="1" dirty="0">
                <a:latin typeface="Arial" panose="020B0604020202020204" pitchFamily="34" charset="0"/>
                <a:cs typeface="Arial" panose="020B0604020202020204" pitchFamily="34" charset="0"/>
                <a:sym typeface="Wingdings"/>
              </a:rPr>
              <a:t>The </a:t>
            </a:r>
            <a:r>
              <a:rPr lang="nb-NO" sz="2300" b="1" dirty="0" err="1">
                <a:latin typeface="Arial" panose="020B0604020202020204" pitchFamily="34" charset="0"/>
                <a:cs typeface="Arial" panose="020B0604020202020204" pitchFamily="34" charset="0"/>
                <a:sym typeface="Wingdings"/>
              </a:rPr>
              <a:t>radical</a:t>
            </a:r>
            <a:r>
              <a:rPr lang="nb-NO" sz="2300" b="1" dirty="0">
                <a:latin typeface="Arial" panose="020B0604020202020204" pitchFamily="34" charset="0"/>
                <a:cs typeface="Arial" panose="020B0604020202020204" pitchFamily="34" charset="0"/>
                <a:sym typeface="Wingdings"/>
              </a:rPr>
              <a:t> </a:t>
            </a:r>
            <a:r>
              <a:rPr lang="nb-NO" sz="2300" b="1" dirty="0" err="1">
                <a:latin typeface="Arial" panose="020B0604020202020204" pitchFamily="34" charset="0"/>
                <a:cs typeface="Arial" panose="020B0604020202020204" pitchFamily="34" charset="0"/>
                <a:sym typeface="Wingdings"/>
              </a:rPr>
              <a:t>gender-neutral</a:t>
            </a:r>
            <a:r>
              <a:rPr lang="nb-NO" sz="2300" b="1" dirty="0">
                <a:latin typeface="Arial" panose="020B0604020202020204" pitchFamily="34" charset="0"/>
                <a:cs typeface="Arial" panose="020B0604020202020204" pitchFamily="34" charset="0"/>
                <a:sym typeface="Wingdings"/>
              </a:rPr>
              <a:t> </a:t>
            </a:r>
            <a:r>
              <a:rPr lang="nb-NO" sz="2300" b="1" dirty="0" err="1">
                <a:latin typeface="Arial" panose="020B0604020202020204" pitchFamily="34" charset="0"/>
                <a:cs typeface="Arial" panose="020B0604020202020204" pitchFamily="34" charset="0"/>
                <a:sym typeface="Wingdings"/>
              </a:rPr>
              <a:t>ideology</a:t>
            </a:r>
            <a:r>
              <a:rPr lang="nb-NO" sz="2300" b="1" dirty="0">
                <a:latin typeface="Arial" panose="020B0604020202020204" pitchFamily="34" charset="0"/>
                <a:cs typeface="Arial" panose="020B0604020202020204" pitchFamily="34" charset="0"/>
                <a:sym typeface="Wingdings"/>
              </a:rPr>
              <a:t> </a:t>
            </a:r>
            <a:r>
              <a:rPr lang="nb-NO" sz="2300" b="1" dirty="0" err="1">
                <a:latin typeface="Arial" panose="020B0604020202020204" pitchFamily="34" charset="0"/>
                <a:cs typeface="Arial" panose="020B0604020202020204" pitchFamily="34" charset="0"/>
                <a:sym typeface="Wingdings"/>
              </a:rPr>
              <a:t>challenges</a:t>
            </a:r>
            <a:r>
              <a:rPr lang="nb-NO" sz="2300" b="1" dirty="0">
                <a:latin typeface="Arial" panose="020B0604020202020204" pitchFamily="34" charset="0"/>
                <a:cs typeface="Arial" panose="020B0604020202020204" pitchFamily="34" charset="0"/>
                <a:sym typeface="Wingdings"/>
              </a:rPr>
              <a:t> fundamental </a:t>
            </a:r>
            <a:r>
              <a:rPr lang="nb-NO" sz="2300" b="1" dirty="0" err="1">
                <a:latin typeface="Arial" panose="020B0604020202020204" pitchFamily="34" charset="0"/>
                <a:cs typeface="Arial" panose="020B0604020202020204" pitchFamily="34" charset="0"/>
                <a:sym typeface="Wingdings"/>
              </a:rPr>
              <a:t>truths</a:t>
            </a:r>
            <a:r>
              <a:rPr lang="nb-NO" sz="2300" b="1" dirty="0">
                <a:latin typeface="Arial" panose="020B0604020202020204" pitchFamily="34" charset="0"/>
                <a:cs typeface="Arial" panose="020B0604020202020204" pitchFamily="34" charset="0"/>
                <a:sym typeface="Wingdings"/>
              </a:rPr>
              <a:t> </a:t>
            </a:r>
            <a:r>
              <a:rPr lang="nb-NO" sz="2300" b="1" dirty="0" err="1">
                <a:latin typeface="Arial" panose="020B0604020202020204" pitchFamily="34" charset="0"/>
                <a:cs typeface="Arial" panose="020B0604020202020204" pitchFamily="34" charset="0"/>
                <a:sym typeface="Wingdings"/>
              </a:rPr>
              <a:t>about</a:t>
            </a:r>
            <a:r>
              <a:rPr lang="nb-NO" sz="2300" b="1" dirty="0">
                <a:latin typeface="Arial" panose="020B0604020202020204" pitchFamily="34" charset="0"/>
                <a:cs typeface="Arial" panose="020B0604020202020204" pitchFamily="34" charset="0"/>
                <a:sym typeface="Wingdings"/>
              </a:rPr>
              <a:t> </a:t>
            </a:r>
            <a:r>
              <a:rPr lang="nb-NO" sz="2300" b="1" dirty="0" err="1">
                <a:latin typeface="Arial" panose="020B0604020202020204" pitchFamily="34" charset="0"/>
                <a:cs typeface="Arial" panose="020B0604020202020204" pitchFamily="34" charset="0"/>
                <a:sym typeface="Wingdings"/>
              </a:rPr>
              <a:t>gender</a:t>
            </a:r>
            <a:r>
              <a:rPr lang="nb-NO" sz="2300" b="1" dirty="0">
                <a:latin typeface="Arial" panose="020B0604020202020204" pitchFamily="34" charset="0"/>
                <a:cs typeface="Arial" panose="020B0604020202020204" pitchFamily="34" charset="0"/>
                <a:sym typeface="Wingdings"/>
              </a:rPr>
              <a:t>, </a:t>
            </a:r>
            <a:r>
              <a:rPr lang="nb-NO" sz="2300" b="1" dirty="0" err="1">
                <a:latin typeface="Arial" panose="020B0604020202020204" pitchFamily="34" charset="0"/>
                <a:cs typeface="Arial" panose="020B0604020202020204" pitchFamily="34" charset="0"/>
                <a:sym typeface="Wingdings"/>
              </a:rPr>
              <a:t>sexuality</a:t>
            </a:r>
            <a:r>
              <a:rPr lang="nb-NO" sz="2300" b="1" dirty="0">
                <a:latin typeface="Arial" panose="020B0604020202020204" pitchFamily="34" charset="0"/>
                <a:cs typeface="Arial" panose="020B0604020202020204" pitchFamily="34" charset="0"/>
                <a:sym typeface="Wingdings"/>
              </a:rPr>
              <a:t>, </a:t>
            </a:r>
            <a:r>
              <a:rPr lang="nb-NO" sz="2300" b="1" dirty="0" err="1">
                <a:latin typeface="Arial" panose="020B0604020202020204" pitchFamily="34" charset="0"/>
                <a:cs typeface="Arial" panose="020B0604020202020204" pitchFamily="34" charset="0"/>
                <a:sym typeface="Wingdings"/>
              </a:rPr>
              <a:t>children</a:t>
            </a:r>
            <a:r>
              <a:rPr lang="nb-NO" sz="2300" b="1" dirty="0">
                <a:latin typeface="Arial" panose="020B0604020202020204" pitchFamily="34" charset="0"/>
                <a:cs typeface="Arial" panose="020B0604020202020204" pitchFamily="34" charset="0"/>
                <a:sym typeface="Wingdings"/>
              </a:rPr>
              <a:t>, </a:t>
            </a:r>
            <a:r>
              <a:rPr lang="nb-NO" sz="2300" b="1" dirty="0" err="1">
                <a:latin typeface="Arial" panose="020B0604020202020204" pitchFamily="34" charset="0"/>
                <a:cs typeface="Arial" panose="020B0604020202020204" pitchFamily="34" charset="0"/>
                <a:sym typeface="Wingdings"/>
              </a:rPr>
              <a:t>marriage</a:t>
            </a:r>
            <a:r>
              <a:rPr lang="nb-NO" sz="2300" b="1" dirty="0">
                <a:latin typeface="Arial" panose="020B0604020202020204" pitchFamily="34" charset="0"/>
                <a:cs typeface="Arial" panose="020B0604020202020204" pitchFamily="34" charset="0"/>
                <a:sym typeface="Wingdings"/>
              </a:rPr>
              <a:t> and so on. </a:t>
            </a:r>
          </a:p>
          <a:p>
            <a:endParaRPr lang="nb-NO" sz="1050" dirty="0">
              <a:latin typeface="Arial" panose="020B0604020202020204" pitchFamily="34" charset="0"/>
              <a:cs typeface="Arial" panose="020B0604020202020204" pitchFamily="34" charset="0"/>
              <a:sym typeface="Wingdings"/>
            </a:endParaRPr>
          </a:p>
          <a:p>
            <a:pPr marL="342900" indent="-342900">
              <a:buFont typeface="Wingdings" panose="05000000000000000000" pitchFamily="2" charset="2"/>
              <a:buChar char="§"/>
            </a:pPr>
            <a:r>
              <a:rPr lang="nb-NO" sz="2300" dirty="0">
                <a:latin typeface="Arial" panose="020B0604020202020204" pitchFamily="34" charset="0"/>
                <a:cs typeface="Arial" panose="020B0604020202020204" pitchFamily="34" charset="0"/>
                <a:sym typeface="Wingdings"/>
              </a:rPr>
              <a:t>The </a:t>
            </a:r>
            <a:r>
              <a:rPr lang="nb-NO" sz="2300" dirty="0" err="1">
                <a:latin typeface="Arial" panose="020B0604020202020204" pitchFamily="34" charset="0"/>
                <a:cs typeface="Arial" panose="020B0604020202020204" pitchFamily="34" charset="0"/>
                <a:sym typeface="Wingdings"/>
              </a:rPr>
              <a:t>concept</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of</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biological</a:t>
            </a:r>
            <a:r>
              <a:rPr lang="nb-NO" sz="2300" dirty="0">
                <a:latin typeface="Arial" panose="020B0604020202020204" pitchFamily="34" charset="0"/>
                <a:cs typeface="Arial" panose="020B0604020202020204" pitchFamily="34" charset="0"/>
                <a:sym typeface="Wingdings"/>
              </a:rPr>
              <a:t> sex and </a:t>
            </a:r>
            <a:r>
              <a:rPr lang="nb-NO" sz="2300" dirty="0" err="1">
                <a:latin typeface="Arial" panose="020B0604020202020204" pitchFamily="34" charset="0"/>
                <a:cs typeface="Arial" panose="020B0604020202020204" pitchFamily="34" charset="0"/>
                <a:sym typeface="Wingdings"/>
              </a:rPr>
              <a:t>gender</a:t>
            </a:r>
            <a:endParaRPr lang="nb-NO" sz="2300" dirty="0">
              <a:latin typeface="Arial" panose="020B0604020202020204" pitchFamily="34" charset="0"/>
              <a:cs typeface="Arial" panose="020B0604020202020204" pitchFamily="34" charset="0"/>
              <a:sym typeface="Wingdings"/>
            </a:endParaRPr>
          </a:p>
          <a:p>
            <a:pPr marL="342900" indent="-342900">
              <a:buFont typeface="Wingdings" panose="05000000000000000000" pitchFamily="2" charset="2"/>
              <a:buChar char="§"/>
            </a:pPr>
            <a:r>
              <a:rPr lang="nb-NO" sz="2300" dirty="0">
                <a:latin typeface="Arial" panose="020B0604020202020204" pitchFamily="34" charset="0"/>
                <a:cs typeface="Arial" panose="020B0604020202020204" pitchFamily="34" charset="0"/>
                <a:sym typeface="Wingdings"/>
              </a:rPr>
              <a:t>The </a:t>
            </a:r>
            <a:r>
              <a:rPr lang="nb-NO" sz="2300" dirty="0" err="1">
                <a:latin typeface="Arial" panose="020B0604020202020204" pitchFamily="34" charset="0"/>
                <a:cs typeface="Arial" panose="020B0604020202020204" pitchFamily="34" charset="0"/>
                <a:sym typeface="Wingdings"/>
              </a:rPr>
              <a:t>significance</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of</a:t>
            </a:r>
            <a:r>
              <a:rPr lang="nb-NO" sz="2300" dirty="0">
                <a:latin typeface="Arial" panose="020B0604020202020204" pitchFamily="34" charset="0"/>
                <a:cs typeface="Arial" panose="020B0604020202020204" pitchFamily="34" charset="0"/>
                <a:sym typeface="Wingdings"/>
              </a:rPr>
              <a:t> man and </a:t>
            </a:r>
            <a:r>
              <a:rPr lang="nb-NO" sz="2300" dirty="0" err="1">
                <a:latin typeface="Arial" panose="020B0604020202020204" pitchFamily="34" charset="0"/>
                <a:cs typeface="Arial" panose="020B0604020202020204" pitchFamily="34" charset="0"/>
                <a:sym typeface="Wingdings"/>
              </a:rPr>
              <a:t>woman</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mother</a:t>
            </a:r>
            <a:r>
              <a:rPr lang="nb-NO" sz="2300" dirty="0">
                <a:latin typeface="Arial" panose="020B0604020202020204" pitchFamily="34" charset="0"/>
                <a:cs typeface="Arial" panose="020B0604020202020204" pitchFamily="34" charset="0"/>
                <a:sym typeface="Wingdings"/>
              </a:rPr>
              <a:t> and </a:t>
            </a:r>
            <a:r>
              <a:rPr lang="nb-NO" sz="2300" dirty="0" err="1">
                <a:latin typeface="Arial" panose="020B0604020202020204" pitchFamily="34" charset="0"/>
                <a:cs typeface="Arial" panose="020B0604020202020204" pitchFamily="34" charset="0"/>
                <a:sym typeface="Wingdings"/>
              </a:rPr>
              <a:t>father</a:t>
            </a:r>
            <a:r>
              <a:rPr lang="nb-NO" sz="2300" dirty="0">
                <a:latin typeface="Arial" panose="020B0604020202020204" pitchFamily="34" charset="0"/>
                <a:cs typeface="Arial" panose="020B0604020202020204" pitchFamily="34" charset="0"/>
                <a:sym typeface="Wingdings"/>
              </a:rPr>
              <a:t>, and</a:t>
            </a:r>
          </a:p>
          <a:p>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the</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complementarity</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of</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the</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two</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sexes</a:t>
            </a:r>
            <a:endParaRPr lang="nb-NO" sz="2300" dirty="0">
              <a:latin typeface="Arial" panose="020B0604020202020204" pitchFamily="34" charset="0"/>
              <a:cs typeface="Arial" panose="020B0604020202020204" pitchFamily="34" charset="0"/>
            </a:endParaRPr>
          </a:p>
          <a:p>
            <a:pPr marL="342900" indent="-342900">
              <a:buFont typeface="Wingdings" pitchFamily="2" charset="2"/>
              <a:buChar char="§"/>
            </a:pPr>
            <a:r>
              <a:rPr lang="nb-NO" sz="2300" dirty="0">
                <a:latin typeface="Arial" panose="020B0604020202020204" pitchFamily="34" charset="0"/>
                <a:cs typeface="Arial" panose="020B0604020202020204" pitchFamily="34" charset="0"/>
                <a:sym typeface="Wingdings"/>
              </a:rPr>
              <a:t>The purpose and </a:t>
            </a:r>
            <a:r>
              <a:rPr lang="nb-NO" sz="2300" dirty="0" err="1">
                <a:latin typeface="Arial" panose="020B0604020202020204" pitchFamily="34" charset="0"/>
                <a:cs typeface="Arial" panose="020B0604020202020204" pitchFamily="34" charset="0"/>
                <a:sym typeface="Wingdings"/>
              </a:rPr>
              <a:t>framework</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of</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sexuality</a:t>
            </a:r>
            <a:r>
              <a:rPr lang="nb-NO" sz="2300" dirty="0">
                <a:latin typeface="Arial" panose="020B0604020202020204" pitchFamily="34" charset="0"/>
                <a:cs typeface="Arial" panose="020B0604020202020204" pitchFamily="34" charset="0"/>
                <a:sym typeface="Wingdings"/>
              </a:rPr>
              <a:t> </a:t>
            </a:r>
            <a:endParaRPr lang="nb-NO" sz="2300" dirty="0">
              <a:latin typeface="Arial" panose="020B0604020202020204" pitchFamily="34" charset="0"/>
              <a:cs typeface="Arial" panose="020B0604020202020204" pitchFamily="34" charset="0"/>
            </a:endParaRPr>
          </a:p>
          <a:p>
            <a:pPr marL="342900" indent="-342900">
              <a:buFont typeface="Wingdings" pitchFamily="2" charset="2"/>
              <a:buChar char="§"/>
            </a:pPr>
            <a:r>
              <a:rPr lang="nb-NO" sz="2300" dirty="0" err="1">
                <a:latin typeface="Arial" panose="020B0604020202020204" pitchFamily="34" charset="0"/>
                <a:cs typeface="Arial" panose="020B0604020202020204" pitchFamily="34" charset="0"/>
                <a:sym typeface="Wingdings"/>
              </a:rPr>
              <a:t>Procreation</a:t>
            </a:r>
            <a:r>
              <a:rPr lang="nb-NO" sz="2300" dirty="0">
                <a:latin typeface="Arial" panose="020B0604020202020204" pitchFamily="34" charset="0"/>
                <a:cs typeface="Arial" panose="020B0604020202020204" pitchFamily="34" charset="0"/>
                <a:sym typeface="Wingdings"/>
              </a:rPr>
              <a:t> and </a:t>
            </a:r>
            <a:r>
              <a:rPr lang="nb-NO" sz="2300" dirty="0" err="1">
                <a:latin typeface="Arial" panose="020B0604020202020204" pitchFamily="34" charset="0"/>
                <a:cs typeface="Arial" panose="020B0604020202020204" pitchFamily="34" charset="0"/>
                <a:sym typeface="Wingdings"/>
              </a:rPr>
              <a:t>parenthood</a:t>
            </a:r>
            <a:endParaRPr lang="nb-NO" sz="2300" dirty="0">
              <a:latin typeface="Arial" panose="020B0604020202020204" pitchFamily="34" charset="0"/>
              <a:cs typeface="Arial" panose="020B0604020202020204" pitchFamily="34" charset="0"/>
            </a:endParaRPr>
          </a:p>
          <a:p>
            <a:pPr marL="342900" indent="-342900">
              <a:buFont typeface="Wingdings" pitchFamily="2" charset="2"/>
              <a:buChar char="§"/>
            </a:pPr>
            <a:r>
              <a:rPr lang="nb-NO" sz="2300" dirty="0">
                <a:latin typeface="Arial" panose="020B0604020202020204" pitchFamily="34" charset="0"/>
                <a:cs typeface="Arial" panose="020B0604020202020204" pitchFamily="34" charset="0"/>
                <a:sym typeface="Wingdings"/>
              </a:rPr>
              <a:t>The </a:t>
            </a:r>
            <a:r>
              <a:rPr lang="nb-NO" sz="2300" dirty="0" err="1">
                <a:latin typeface="Arial" panose="020B0604020202020204" pitchFamily="34" charset="0"/>
                <a:cs typeface="Arial" panose="020B0604020202020204" pitchFamily="34" charset="0"/>
                <a:sym typeface="Wingdings"/>
              </a:rPr>
              <a:t>uniqueness</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of</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the</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mother-father-child</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relationship</a:t>
            </a:r>
            <a:endParaRPr lang="nb-NO" sz="2300" dirty="0">
              <a:latin typeface="Arial" panose="020B0604020202020204" pitchFamily="34" charset="0"/>
              <a:cs typeface="Arial" panose="020B0604020202020204" pitchFamily="34" charset="0"/>
            </a:endParaRPr>
          </a:p>
        </p:txBody>
      </p:sp>
      <p:sp>
        <p:nvSpPr>
          <p:cNvPr id="5" name="TekstSylinder 4"/>
          <p:cNvSpPr txBox="1"/>
          <p:nvPr/>
        </p:nvSpPr>
        <p:spPr>
          <a:xfrm>
            <a:off x="3637384" y="4027418"/>
            <a:ext cx="5262399" cy="2569934"/>
          </a:xfrm>
          <a:prstGeom prst="rect">
            <a:avLst/>
          </a:prstGeom>
          <a:noFill/>
        </p:spPr>
        <p:txBody>
          <a:bodyPr wrap="square" rtlCol="0">
            <a:spAutoFit/>
          </a:bodyPr>
          <a:lstStyle/>
          <a:p>
            <a:pPr marL="342900" indent="-342900">
              <a:buFont typeface="Wingdings" pitchFamily="2" charset="2"/>
              <a:buChar char="§"/>
            </a:pPr>
            <a:r>
              <a:rPr lang="nb-NO" sz="2300" dirty="0">
                <a:latin typeface="Arial" panose="020B0604020202020204" pitchFamily="34" charset="0"/>
                <a:cs typeface="Arial" panose="020B0604020202020204" pitchFamily="34" charset="0"/>
              </a:rPr>
              <a:t>The </a:t>
            </a:r>
            <a:r>
              <a:rPr lang="nb-NO" sz="2300" dirty="0" err="1">
                <a:latin typeface="Arial" panose="020B0604020202020204" pitchFamily="34" charset="0"/>
                <a:cs typeface="Arial" panose="020B0604020202020204" pitchFamily="34" charset="0"/>
              </a:rPr>
              <a:t>child’s</a:t>
            </a:r>
            <a:r>
              <a:rPr lang="nb-NO" sz="2300" dirty="0">
                <a:latin typeface="Arial" panose="020B0604020202020204" pitchFamily="34" charset="0"/>
                <a:cs typeface="Arial" panose="020B0604020202020204" pitchFamily="34" charset="0"/>
              </a:rPr>
              <a:t> right to </a:t>
            </a:r>
            <a:r>
              <a:rPr lang="nb-NO" sz="2300" dirty="0" err="1">
                <a:latin typeface="Arial" panose="020B0604020202020204" pitchFamily="34" charset="0"/>
                <a:cs typeface="Arial" panose="020B0604020202020204" pitchFamily="34" charset="0"/>
              </a:rPr>
              <a:t>know</a:t>
            </a:r>
            <a:r>
              <a:rPr lang="nb-NO" sz="2300" dirty="0">
                <a:latin typeface="Arial" panose="020B0604020202020204" pitchFamily="34" charset="0"/>
                <a:cs typeface="Arial" panose="020B0604020202020204" pitchFamily="34" charset="0"/>
              </a:rPr>
              <a:t> his or her</a:t>
            </a:r>
            <a:br>
              <a:rPr lang="nb-NO" sz="2300" dirty="0">
                <a:latin typeface="Arial" panose="020B0604020202020204" pitchFamily="34" charset="0"/>
                <a:cs typeface="Arial" panose="020B0604020202020204" pitchFamily="34" charset="0"/>
              </a:rPr>
            </a:br>
            <a:r>
              <a:rPr lang="nb-NO" sz="2300" dirty="0">
                <a:latin typeface="Arial" panose="020B0604020202020204" pitchFamily="34" charset="0"/>
                <a:cs typeface="Arial" panose="020B0604020202020204" pitchFamily="34" charset="0"/>
              </a:rPr>
              <a:t>   </a:t>
            </a:r>
            <a:r>
              <a:rPr lang="nb-NO" sz="2300" dirty="0" err="1">
                <a:latin typeface="Arial" panose="020B0604020202020204" pitchFamily="34" charset="0"/>
                <a:cs typeface="Arial" panose="020B0604020202020204" pitchFamily="34" charset="0"/>
              </a:rPr>
              <a:t>biological</a:t>
            </a:r>
            <a:r>
              <a:rPr lang="nb-NO" sz="2300" dirty="0">
                <a:latin typeface="Arial" panose="020B0604020202020204" pitchFamily="34" charset="0"/>
                <a:cs typeface="Arial" panose="020B0604020202020204" pitchFamily="34" charset="0"/>
              </a:rPr>
              <a:t> </a:t>
            </a:r>
            <a:r>
              <a:rPr lang="nb-NO" sz="2300" dirty="0" err="1">
                <a:latin typeface="Arial" panose="020B0604020202020204" pitchFamily="34" charset="0"/>
                <a:cs typeface="Arial" panose="020B0604020202020204" pitchFamily="34" charset="0"/>
              </a:rPr>
              <a:t>roots</a:t>
            </a:r>
            <a:endParaRPr lang="nb-NO" sz="2300" dirty="0">
              <a:latin typeface="Arial" panose="020B0604020202020204" pitchFamily="34" charset="0"/>
              <a:cs typeface="Arial" panose="020B0604020202020204" pitchFamily="34" charset="0"/>
            </a:endParaRPr>
          </a:p>
          <a:p>
            <a:pPr marL="342900" indent="-342900">
              <a:buFont typeface="Wingdings" pitchFamily="2" charset="2"/>
              <a:buChar char="§"/>
            </a:pPr>
            <a:r>
              <a:rPr lang="nb-NO" sz="2300" dirty="0">
                <a:latin typeface="Arial" panose="020B0604020202020204" pitchFamily="34" charset="0"/>
                <a:cs typeface="Arial" panose="020B0604020202020204" pitchFamily="34" charset="0"/>
                <a:sym typeface="Wingdings"/>
              </a:rPr>
              <a:t>Laws </a:t>
            </a:r>
            <a:r>
              <a:rPr lang="nb-NO" sz="2300" dirty="0" err="1">
                <a:latin typeface="Arial" panose="020B0604020202020204" pitchFamily="34" charset="0"/>
                <a:cs typeface="Arial" panose="020B0604020202020204" pitchFamily="34" charset="0"/>
                <a:sym typeface="Wingdings"/>
              </a:rPr>
              <a:t>concerning</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the</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family</a:t>
            </a:r>
            <a:endParaRPr lang="nb-NO" sz="2300" dirty="0">
              <a:latin typeface="Arial" panose="020B0604020202020204" pitchFamily="34" charset="0"/>
              <a:cs typeface="Arial" panose="020B0604020202020204" pitchFamily="34" charset="0"/>
            </a:endParaRPr>
          </a:p>
          <a:p>
            <a:pPr marL="342900" indent="-342900">
              <a:buFont typeface="Wingdings" pitchFamily="2" charset="2"/>
              <a:buChar char="§"/>
            </a:pPr>
            <a:r>
              <a:rPr lang="nb-NO" sz="2300" dirty="0">
                <a:latin typeface="Arial" panose="020B0604020202020204" pitchFamily="34" charset="0"/>
                <a:cs typeface="Arial" panose="020B0604020202020204" pitchFamily="34" charset="0"/>
                <a:sym typeface="Wingdings"/>
              </a:rPr>
              <a:t>The </a:t>
            </a:r>
            <a:r>
              <a:rPr lang="nb-NO" sz="2300" dirty="0" err="1">
                <a:latin typeface="Arial" panose="020B0604020202020204" pitchFamily="34" charset="0"/>
                <a:cs typeface="Arial" panose="020B0604020202020204" pitchFamily="34" charset="0"/>
                <a:sym typeface="Wingdings"/>
              </a:rPr>
              <a:t>significance</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of</a:t>
            </a:r>
            <a:r>
              <a:rPr lang="nb-NO" sz="2300" dirty="0">
                <a:latin typeface="Arial" panose="020B0604020202020204" pitchFamily="34" charset="0"/>
                <a:cs typeface="Arial" panose="020B0604020202020204" pitchFamily="34" charset="0"/>
                <a:sym typeface="Wingdings"/>
              </a:rPr>
              <a:t> relatives and</a:t>
            </a:r>
            <a:br>
              <a:rPr lang="nb-NO" sz="2300" dirty="0">
                <a:latin typeface="Arial" panose="020B0604020202020204" pitchFamily="34" charset="0"/>
                <a:cs typeface="Arial" panose="020B0604020202020204" pitchFamily="34" charset="0"/>
                <a:sym typeface="Wingdings"/>
              </a:rPr>
            </a:b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biological</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relations</a:t>
            </a:r>
            <a:endParaRPr lang="nb-NO" sz="2300" dirty="0">
              <a:latin typeface="Arial" panose="020B0604020202020204" pitchFamily="34" charset="0"/>
              <a:cs typeface="Arial" panose="020B0604020202020204" pitchFamily="34" charset="0"/>
            </a:endParaRPr>
          </a:p>
          <a:p>
            <a:pPr marL="342900" indent="-342900">
              <a:buFont typeface="Wingdings" pitchFamily="2" charset="2"/>
              <a:buChar char="§"/>
            </a:pPr>
            <a:r>
              <a:rPr lang="nb-NO" sz="2300" dirty="0">
                <a:latin typeface="Arial" panose="020B0604020202020204" pitchFamily="34" charset="0"/>
                <a:cs typeface="Arial" panose="020B0604020202020204" pitchFamily="34" charset="0"/>
                <a:sym typeface="Wingdings"/>
              </a:rPr>
              <a:t>The </a:t>
            </a:r>
            <a:r>
              <a:rPr lang="nb-NO" sz="2300" dirty="0" err="1">
                <a:latin typeface="Arial" panose="020B0604020202020204" pitchFamily="34" charset="0"/>
                <a:cs typeface="Arial" panose="020B0604020202020204" pitchFamily="34" charset="0"/>
                <a:sym typeface="Wingdings"/>
              </a:rPr>
              <a:t>definition</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meaning</a:t>
            </a:r>
            <a:r>
              <a:rPr lang="nb-NO" sz="2300" dirty="0">
                <a:latin typeface="Arial" panose="020B0604020202020204" pitchFamily="34" charset="0"/>
                <a:cs typeface="Arial" panose="020B0604020202020204" pitchFamily="34" charset="0"/>
                <a:sym typeface="Wingdings"/>
              </a:rPr>
              <a:t> and</a:t>
            </a:r>
            <a:br>
              <a:rPr lang="nb-NO" sz="2300" dirty="0">
                <a:latin typeface="Arial" panose="020B0604020202020204" pitchFamily="34" charset="0"/>
                <a:cs typeface="Arial" panose="020B0604020202020204" pitchFamily="34" charset="0"/>
                <a:sym typeface="Wingdings"/>
              </a:rPr>
            </a:b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characteristics</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of</a:t>
            </a:r>
            <a:r>
              <a:rPr lang="nb-NO" sz="2300" dirty="0">
                <a:latin typeface="Arial" panose="020B0604020202020204" pitchFamily="34" charset="0"/>
                <a:cs typeface="Arial" panose="020B0604020202020204" pitchFamily="34" charset="0"/>
                <a:sym typeface="Wingdings"/>
              </a:rPr>
              <a:t> </a:t>
            </a:r>
            <a:r>
              <a:rPr lang="nb-NO" sz="2300" dirty="0" err="1">
                <a:latin typeface="Arial" panose="020B0604020202020204" pitchFamily="34" charset="0"/>
                <a:cs typeface="Arial" panose="020B0604020202020204" pitchFamily="34" charset="0"/>
                <a:sym typeface="Wingdings"/>
              </a:rPr>
              <a:t>marriage</a:t>
            </a:r>
            <a:endParaRPr lang="nb-NO"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36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Sylinder 1"/>
          <p:cNvSpPr txBox="1">
            <a:spLocks noChangeArrowheads="1"/>
          </p:cNvSpPr>
          <p:nvPr/>
        </p:nvSpPr>
        <p:spPr bwMode="auto">
          <a:xfrm>
            <a:off x="395288" y="676428"/>
            <a:ext cx="8353425" cy="539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lnSpc>
                <a:spcPts val="5600"/>
              </a:lnSpc>
              <a:spcBef>
                <a:spcPct val="0"/>
              </a:spcBef>
              <a:buClrTx/>
              <a:buSzTx/>
              <a:buNone/>
            </a:pPr>
            <a:r>
              <a:rPr lang="nb-NO" sz="4000" b="1" i="1" dirty="0" err="1">
                <a:latin typeface="Arial" charset="0"/>
              </a:rPr>
              <a:t>Deuteronomy</a:t>
            </a:r>
            <a:r>
              <a:rPr lang="nb-NO" sz="4000" b="1" i="1" dirty="0">
                <a:latin typeface="Arial" charset="0"/>
              </a:rPr>
              <a:t> </a:t>
            </a:r>
            <a:r>
              <a:rPr lang="nb-NO" altLang="nb-NO" sz="4000" b="1" i="1" dirty="0">
                <a:latin typeface="Arial" charset="0"/>
              </a:rPr>
              <a:t>13:4</a:t>
            </a:r>
            <a:endParaRPr lang="nb-NO" sz="1400" b="1" i="1" dirty="0">
              <a:latin typeface="Arial" charset="0"/>
            </a:endParaRPr>
          </a:p>
          <a:p>
            <a:pPr algn="ctr" eaLnBrk="1" hangingPunct="1">
              <a:lnSpc>
                <a:spcPts val="5600"/>
              </a:lnSpc>
              <a:spcBef>
                <a:spcPct val="0"/>
              </a:spcBef>
              <a:buClrTx/>
              <a:buSzTx/>
              <a:buNone/>
            </a:pPr>
            <a:r>
              <a:rPr lang="en-US" sz="3600" b="1" dirty="0">
                <a:latin typeface="Arial" panose="020B0604020202020204" pitchFamily="34" charset="0"/>
                <a:cs typeface="Arial" panose="020B0604020202020204" pitchFamily="34" charset="0"/>
              </a:rPr>
              <a:t>The Lord your God you shall </a:t>
            </a:r>
            <a:r>
              <a:rPr lang="en-US" sz="3600" b="1" dirty="0">
                <a:solidFill>
                  <a:srgbClr val="C00000"/>
                </a:solidFill>
                <a:latin typeface="Arial" panose="020B0604020202020204" pitchFamily="34" charset="0"/>
                <a:cs typeface="Arial" panose="020B0604020202020204" pitchFamily="34" charset="0"/>
              </a:rPr>
              <a:t>follow</a:t>
            </a:r>
            <a:r>
              <a:rPr lang="en-US" sz="3600" b="1" dirty="0">
                <a:latin typeface="Arial" panose="020B0604020202020204" pitchFamily="34" charset="0"/>
                <a:cs typeface="Arial" panose="020B0604020202020204" pitchFamily="34" charset="0"/>
              </a:rPr>
              <a:t>, </a:t>
            </a:r>
          </a:p>
          <a:p>
            <a:pPr algn="ctr" eaLnBrk="1" hangingPunct="1">
              <a:lnSpc>
                <a:spcPts val="5600"/>
              </a:lnSpc>
              <a:spcBef>
                <a:spcPct val="0"/>
              </a:spcBef>
              <a:buClrTx/>
              <a:buSzTx/>
              <a:buFontTx/>
              <a:buNone/>
            </a:pPr>
            <a:r>
              <a:rPr lang="en-US" sz="3600" b="1" dirty="0">
                <a:latin typeface="Arial" panose="020B0604020202020204" pitchFamily="34" charset="0"/>
                <a:cs typeface="Arial" panose="020B0604020202020204" pitchFamily="34" charset="0"/>
              </a:rPr>
              <a:t>him alone you shall </a:t>
            </a:r>
            <a:r>
              <a:rPr lang="en-US" sz="3600" b="1" dirty="0">
                <a:solidFill>
                  <a:srgbClr val="C00000"/>
                </a:solidFill>
                <a:latin typeface="Arial" panose="020B0604020202020204" pitchFamily="34" charset="0"/>
                <a:cs typeface="Arial" panose="020B0604020202020204" pitchFamily="34" charset="0"/>
              </a:rPr>
              <a:t>fear</a:t>
            </a:r>
            <a:r>
              <a:rPr lang="en-US" sz="3600" b="1" dirty="0">
                <a:latin typeface="Arial" panose="020B0604020202020204" pitchFamily="34" charset="0"/>
                <a:cs typeface="Arial" panose="020B0604020202020204" pitchFamily="34" charset="0"/>
              </a:rPr>
              <a:t>, </a:t>
            </a:r>
          </a:p>
          <a:p>
            <a:pPr algn="ctr" eaLnBrk="1" hangingPunct="1">
              <a:lnSpc>
                <a:spcPts val="5600"/>
              </a:lnSpc>
              <a:spcBef>
                <a:spcPct val="0"/>
              </a:spcBef>
              <a:buClrTx/>
              <a:buSzTx/>
              <a:buFontTx/>
              <a:buNone/>
            </a:pPr>
            <a:r>
              <a:rPr lang="en-US" sz="3600" b="1" dirty="0">
                <a:latin typeface="Arial" panose="020B0604020202020204" pitchFamily="34" charset="0"/>
                <a:cs typeface="Arial" panose="020B0604020202020204" pitchFamily="34" charset="0"/>
              </a:rPr>
              <a:t>his commandments you shall </a:t>
            </a:r>
            <a:r>
              <a:rPr lang="en-US" sz="3600" b="1" dirty="0">
                <a:solidFill>
                  <a:srgbClr val="C00000"/>
                </a:solidFill>
                <a:latin typeface="Arial" panose="020B0604020202020204" pitchFamily="34" charset="0"/>
                <a:cs typeface="Arial" panose="020B0604020202020204" pitchFamily="34" charset="0"/>
              </a:rPr>
              <a:t>keep</a:t>
            </a:r>
            <a:r>
              <a:rPr lang="en-US" sz="3600" b="1" dirty="0">
                <a:latin typeface="Arial" panose="020B0604020202020204" pitchFamily="34" charset="0"/>
                <a:cs typeface="Arial" panose="020B0604020202020204" pitchFamily="34" charset="0"/>
              </a:rPr>
              <a:t>, </a:t>
            </a:r>
          </a:p>
          <a:p>
            <a:pPr algn="ctr" eaLnBrk="1" hangingPunct="1">
              <a:lnSpc>
                <a:spcPts val="5600"/>
              </a:lnSpc>
              <a:spcBef>
                <a:spcPct val="0"/>
              </a:spcBef>
              <a:buClrTx/>
              <a:buSzTx/>
              <a:buFontTx/>
              <a:buNone/>
            </a:pPr>
            <a:r>
              <a:rPr lang="en-US" sz="3600" b="1" dirty="0">
                <a:latin typeface="Arial" panose="020B0604020202020204" pitchFamily="34" charset="0"/>
                <a:cs typeface="Arial" panose="020B0604020202020204" pitchFamily="34" charset="0"/>
              </a:rPr>
              <a:t>his voice you shall </a:t>
            </a:r>
            <a:r>
              <a:rPr lang="en-US" sz="3600" b="1" dirty="0">
                <a:solidFill>
                  <a:srgbClr val="C00000"/>
                </a:solidFill>
                <a:latin typeface="Arial" panose="020B0604020202020204" pitchFamily="34" charset="0"/>
                <a:cs typeface="Arial" panose="020B0604020202020204" pitchFamily="34" charset="0"/>
              </a:rPr>
              <a:t>obey</a:t>
            </a:r>
            <a:r>
              <a:rPr lang="en-US" sz="3600" b="1" dirty="0">
                <a:latin typeface="Arial" panose="020B0604020202020204" pitchFamily="34" charset="0"/>
                <a:cs typeface="Arial" panose="020B0604020202020204" pitchFamily="34" charset="0"/>
              </a:rPr>
              <a:t>, </a:t>
            </a:r>
          </a:p>
          <a:p>
            <a:pPr algn="ctr" eaLnBrk="1" hangingPunct="1">
              <a:lnSpc>
                <a:spcPts val="5600"/>
              </a:lnSpc>
              <a:spcBef>
                <a:spcPct val="0"/>
              </a:spcBef>
              <a:buClrTx/>
              <a:buSzTx/>
              <a:buFontTx/>
              <a:buNone/>
            </a:pPr>
            <a:r>
              <a:rPr lang="en-US" sz="3600" b="1" dirty="0">
                <a:latin typeface="Arial" panose="020B0604020202020204" pitchFamily="34" charset="0"/>
                <a:cs typeface="Arial" panose="020B0604020202020204" pitchFamily="34" charset="0"/>
              </a:rPr>
              <a:t>him you shall </a:t>
            </a:r>
            <a:r>
              <a:rPr lang="en-US" sz="3600" b="1" dirty="0">
                <a:solidFill>
                  <a:srgbClr val="C00000"/>
                </a:solidFill>
                <a:latin typeface="Arial" panose="020B0604020202020204" pitchFamily="34" charset="0"/>
                <a:cs typeface="Arial" panose="020B0604020202020204" pitchFamily="34" charset="0"/>
              </a:rPr>
              <a:t>serve</a:t>
            </a:r>
            <a:r>
              <a:rPr lang="en-US" sz="3600" b="1" dirty="0">
                <a:latin typeface="Arial" panose="020B0604020202020204" pitchFamily="34" charset="0"/>
                <a:cs typeface="Arial" panose="020B0604020202020204" pitchFamily="34" charset="0"/>
              </a:rPr>
              <a:t>, </a:t>
            </a:r>
          </a:p>
          <a:p>
            <a:pPr algn="ctr" eaLnBrk="1" hangingPunct="1">
              <a:lnSpc>
                <a:spcPts val="5600"/>
              </a:lnSpc>
              <a:spcBef>
                <a:spcPct val="0"/>
              </a:spcBef>
              <a:buClrTx/>
              <a:buSzTx/>
              <a:buFontTx/>
              <a:buNone/>
            </a:pPr>
            <a:r>
              <a:rPr lang="en-US" sz="3600" b="1" dirty="0">
                <a:latin typeface="Arial" panose="020B0604020202020204" pitchFamily="34" charset="0"/>
                <a:cs typeface="Arial" panose="020B0604020202020204" pitchFamily="34" charset="0"/>
              </a:rPr>
              <a:t>and to him you shall </a:t>
            </a:r>
            <a:r>
              <a:rPr lang="en-US" sz="3600" b="1" dirty="0">
                <a:solidFill>
                  <a:srgbClr val="C00000"/>
                </a:solidFill>
                <a:latin typeface="Arial" panose="020B0604020202020204" pitchFamily="34" charset="0"/>
                <a:cs typeface="Arial" panose="020B0604020202020204" pitchFamily="34" charset="0"/>
              </a:rPr>
              <a:t>hold fast</a:t>
            </a:r>
            <a:r>
              <a:rPr lang="en-US" sz="3600" b="1" dirty="0">
                <a:latin typeface="Arial" panose="020B0604020202020204" pitchFamily="34" charset="0"/>
                <a:cs typeface="Arial" panose="020B0604020202020204" pitchFamily="34" charset="0"/>
              </a:rPr>
              <a:t>.</a:t>
            </a:r>
            <a:r>
              <a:rPr lang="nb-NO" sz="3600" b="1" i="1" dirty="0">
                <a:latin typeface="Arial" panose="020B0604020202020204" pitchFamily="34" charset="0"/>
                <a:cs typeface="Arial" panose="020B0604020202020204" pitchFamily="34" charset="0"/>
              </a:rPr>
              <a:t> </a:t>
            </a:r>
          </a:p>
          <a:p>
            <a:pPr eaLnBrk="1" hangingPunct="1">
              <a:spcBef>
                <a:spcPct val="0"/>
              </a:spcBef>
              <a:buClrTx/>
              <a:buSzTx/>
              <a:buFontTx/>
              <a:buNone/>
            </a:pPr>
            <a:r>
              <a:rPr lang="nb-NO" altLang="nb-NO" sz="1800" dirty="0">
                <a:latin typeface="Arial" charset="0"/>
              </a:rPr>
              <a:t> </a:t>
            </a:r>
          </a:p>
        </p:txBody>
      </p:sp>
    </p:spTree>
    <p:extLst>
      <p:ext uri="{BB962C8B-B14F-4D97-AF65-F5344CB8AC3E}">
        <p14:creationId xmlns:p14="http://schemas.microsoft.com/office/powerpoint/2010/main" val="313691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tekst 2">
            <a:extLst>
              <a:ext uri="{FF2B5EF4-FFF2-40B4-BE49-F238E27FC236}">
                <a16:creationId xmlns:a16="http://schemas.microsoft.com/office/drawing/2014/main" id="{29C652FE-1E46-4F61-8A9A-36E5CBAB74BD}"/>
              </a:ext>
            </a:extLst>
          </p:cNvPr>
          <p:cNvSpPr>
            <a:spLocks noGrp="1"/>
          </p:cNvSpPr>
          <p:nvPr>
            <p:ph type="body" idx="1"/>
          </p:nvPr>
        </p:nvSpPr>
        <p:spPr>
          <a:xfrm>
            <a:off x="395536" y="260648"/>
            <a:ext cx="8352927" cy="6021288"/>
          </a:xfrm>
        </p:spPr>
        <p:txBody>
          <a:bodyPr>
            <a:normAutofit/>
          </a:bodyPr>
          <a:lstStyle/>
          <a:p>
            <a:pPr algn="ctr">
              <a:defRPr/>
            </a:pPr>
            <a:r>
              <a:rPr lang="nb-NO" altLang="nb-NO" sz="4400" dirty="0" err="1">
                <a:solidFill>
                  <a:srgbClr val="7030A0"/>
                </a:solidFill>
                <a:latin typeface="Arial Black" panose="020B0A04020102020204" pitchFamily="34" charset="0"/>
              </a:rPr>
              <a:t>Where</a:t>
            </a:r>
            <a:r>
              <a:rPr lang="nb-NO" altLang="nb-NO" sz="4400" dirty="0">
                <a:solidFill>
                  <a:srgbClr val="7030A0"/>
                </a:solidFill>
                <a:latin typeface="Arial Black" panose="020B0A04020102020204" pitchFamily="34" charset="0"/>
              </a:rPr>
              <a:t> </a:t>
            </a:r>
            <a:r>
              <a:rPr lang="nb-NO" altLang="nb-NO" sz="4400" dirty="0" err="1">
                <a:solidFill>
                  <a:srgbClr val="7030A0"/>
                </a:solidFill>
                <a:latin typeface="Arial Black" panose="020B0A04020102020204" pitchFamily="34" charset="0"/>
              </a:rPr>
              <a:t>the</a:t>
            </a:r>
            <a:r>
              <a:rPr lang="nb-NO" altLang="nb-NO" sz="4400" dirty="0">
                <a:solidFill>
                  <a:srgbClr val="7030A0"/>
                </a:solidFill>
                <a:latin typeface="Arial Black" panose="020B0A04020102020204" pitchFamily="34" charset="0"/>
              </a:rPr>
              <a:t> </a:t>
            </a:r>
            <a:r>
              <a:rPr lang="nb-NO" altLang="nb-NO" sz="4400" dirty="0" err="1">
                <a:solidFill>
                  <a:srgbClr val="7030A0"/>
                </a:solidFill>
                <a:latin typeface="Arial Black" panose="020B0A04020102020204" pitchFamily="34" charset="0"/>
              </a:rPr>
              <a:t>battle</a:t>
            </a:r>
            <a:r>
              <a:rPr lang="nb-NO" altLang="nb-NO" sz="4400" dirty="0">
                <a:solidFill>
                  <a:srgbClr val="7030A0"/>
                </a:solidFill>
                <a:latin typeface="Arial Black" panose="020B0A04020102020204" pitchFamily="34" charset="0"/>
              </a:rPr>
              <a:t> rages</a:t>
            </a:r>
          </a:p>
          <a:p>
            <a:pPr>
              <a:defRPr/>
            </a:pPr>
            <a:endParaRPr lang="nb-NO" altLang="nb-NO" sz="1050" dirty="0">
              <a:latin typeface="Maiandra GD" pitchFamily="34" charset="0"/>
            </a:endParaRPr>
          </a:p>
          <a:p>
            <a:pPr algn="ctr">
              <a:lnSpc>
                <a:spcPts val="3000"/>
              </a:lnSpc>
              <a:defRPr/>
            </a:pPr>
            <a:r>
              <a:rPr lang="nb-NO" altLang="nb-NO" sz="2400" b="1" dirty="0">
                <a:solidFill>
                  <a:schemeClr val="tx1"/>
                </a:solidFill>
                <a:latin typeface="Arial" panose="020B0604020202020204" pitchFamily="34" charset="0"/>
                <a:cs typeface="Arial" panose="020B0604020202020204" pitchFamily="34" charset="0"/>
              </a:rPr>
              <a:t>‘</a:t>
            </a:r>
            <a:r>
              <a:rPr lang="en-US" sz="2400" b="1" i="0" dirty="0">
                <a:solidFill>
                  <a:srgbClr val="111111"/>
                </a:solidFill>
                <a:effectLst/>
                <a:latin typeface="Arial" panose="020B0604020202020204" pitchFamily="34" charset="0"/>
                <a:cs typeface="Arial" panose="020B0604020202020204" pitchFamily="34" charset="0"/>
              </a:rPr>
              <a:t>If I profess with the loudest voice and clearest exposition every portion of the Word of God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except precisely that little point which the world and the devil are at that moment attacking,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I am not confessing Christ,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however boldly I may be professing Him. </a:t>
            </a:r>
          </a:p>
          <a:p>
            <a:pPr algn="ctr">
              <a:lnSpc>
                <a:spcPts val="3000"/>
              </a:lnSpc>
              <a:defRPr/>
            </a:pPr>
            <a:r>
              <a:rPr lang="en-US" sz="2400" b="1" i="0" dirty="0">
                <a:solidFill>
                  <a:srgbClr val="C00000"/>
                </a:solidFill>
                <a:effectLst/>
                <a:latin typeface="Arial" panose="020B0604020202020204" pitchFamily="34" charset="0"/>
                <a:cs typeface="Arial" panose="020B0604020202020204" pitchFamily="34" charset="0"/>
              </a:rPr>
              <a:t>Where the battle rages, </a:t>
            </a:r>
            <a:br>
              <a:rPr lang="en-US" sz="2400" b="1" i="0" dirty="0">
                <a:solidFill>
                  <a:srgbClr val="C00000"/>
                </a:solidFill>
                <a:effectLst/>
                <a:latin typeface="Arial" panose="020B0604020202020204" pitchFamily="34" charset="0"/>
                <a:cs typeface="Arial" panose="020B0604020202020204" pitchFamily="34" charset="0"/>
              </a:rPr>
            </a:br>
            <a:r>
              <a:rPr lang="en-US" sz="2400" b="1" i="0" dirty="0">
                <a:solidFill>
                  <a:srgbClr val="C00000"/>
                </a:solidFill>
                <a:effectLst/>
                <a:latin typeface="Arial" panose="020B0604020202020204" pitchFamily="34" charset="0"/>
                <a:cs typeface="Arial" panose="020B0604020202020204" pitchFamily="34" charset="0"/>
              </a:rPr>
              <a:t>there the loyalty of the soldier is proved.</a:t>
            </a:r>
          </a:p>
          <a:p>
            <a:pPr algn="ctr">
              <a:lnSpc>
                <a:spcPts val="3000"/>
              </a:lnSpc>
              <a:defRPr/>
            </a:pPr>
            <a:r>
              <a:rPr lang="en-US" sz="2400" b="1" i="0" dirty="0">
                <a:solidFill>
                  <a:srgbClr val="111111"/>
                </a:solidFill>
                <a:effectLst/>
                <a:latin typeface="Arial" panose="020B0604020202020204" pitchFamily="34" charset="0"/>
                <a:cs typeface="Arial" panose="020B0604020202020204" pitchFamily="34" charset="0"/>
              </a:rPr>
              <a:t>To be steady on all the other battle fronts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is mere flight and disgrace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if he flinches at that point.</a:t>
            </a:r>
            <a:r>
              <a:rPr lang="nb-NO" altLang="nb-NO" sz="2400" b="1" dirty="0">
                <a:solidFill>
                  <a:schemeClr val="tx1"/>
                </a:solidFill>
                <a:latin typeface="Arial" panose="020B0604020202020204" pitchFamily="34" charset="0"/>
                <a:cs typeface="Arial" panose="020B0604020202020204" pitchFamily="34" charset="0"/>
              </a:rPr>
              <a:t>’</a:t>
            </a:r>
          </a:p>
          <a:p>
            <a:pPr algn="ctr">
              <a:defRPr/>
            </a:pPr>
            <a:r>
              <a:rPr lang="nb-NO" altLang="nb-NO" sz="2900" i="1" dirty="0">
                <a:solidFill>
                  <a:schemeClr val="tx1"/>
                </a:solidFill>
                <a:latin typeface="Arial" panose="020B0604020202020204" pitchFamily="34" charset="0"/>
                <a:cs typeface="Arial" panose="020B0604020202020204" pitchFamily="34" charset="0"/>
              </a:rPr>
              <a:t>Martin Luther</a:t>
            </a:r>
          </a:p>
        </p:txBody>
      </p:sp>
    </p:spTree>
    <p:extLst>
      <p:ext uri="{BB962C8B-B14F-4D97-AF65-F5344CB8AC3E}">
        <p14:creationId xmlns:p14="http://schemas.microsoft.com/office/powerpoint/2010/main" val="165654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tekst 2">
            <a:extLst>
              <a:ext uri="{FF2B5EF4-FFF2-40B4-BE49-F238E27FC236}">
                <a16:creationId xmlns:a16="http://schemas.microsoft.com/office/drawing/2014/main" id="{29C652FE-1E46-4F61-8A9A-36E5CBAB74BD}"/>
              </a:ext>
            </a:extLst>
          </p:cNvPr>
          <p:cNvSpPr>
            <a:spLocks noGrp="1"/>
          </p:cNvSpPr>
          <p:nvPr>
            <p:ph type="body" idx="1"/>
          </p:nvPr>
        </p:nvSpPr>
        <p:spPr>
          <a:xfrm>
            <a:off x="395536" y="548680"/>
            <a:ext cx="8352927" cy="5157192"/>
          </a:xfrm>
        </p:spPr>
        <p:txBody>
          <a:bodyPr>
            <a:normAutofit/>
          </a:bodyPr>
          <a:lstStyle/>
          <a:p>
            <a:pPr algn="ctr">
              <a:defRPr/>
            </a:pPr>
            <a:r>
              <a:rPr lang="nb-NO" altLang="nb-NO" sz="4400" dirty="0" err="1">
                <a:solidFill>
                  <a:srgbClr val="7030A0"/>
                </a:solidFill>
                <a:latin typeface="Arial Black" panose="020B0A04020102020204" pitchFamily="34" charset="0"/>
              </a:rPr>
              <a:t>Which</a:t>
            </a:r>
            <a:r>
              <a:rPr lang="nb-NO" altLang="nb-NO" sz="4400" dirty="0">
                <a:solidFill>
                  <a:srgbClr val="7030A0"/>
                </a:solidFill>
                <a:latin typeface="Arial Black" panose="020B0A04020102020204" pitchFamily="34" charset="0"/>
              </a:rPr>
              <a:t> </a:t>
            </a:r>
            <a:r>
              <a:rPr lang="nb-NO" altLang="nb-NO" sz="4400" dirty="0" err="1">
                <a:solidFill>
                  <a:srgbClr val="7030A0"/>
                </a:solidFill>
                <a:latin typeface="Arial Black" panose="020B0A04020102020204" pitchFamily="34" charset="0"/>
              </a:rPr>
              <a:t>strategy</a:t>
            </a:r>
            <a:r>
              <a:rPr lang="nb-NO" altLang="nb-NO" sz="4400" dirty="0">
                <a:solidFill>
                  <a:srgbClr val="7030A0"/>
                </a:solidFill>
                <a:latin typeface="Arial Black" panose="020B0A04020102020204" pitchFamily="34" charset="0"/>
              </a:rPr>
              <a:t>?</a:t>
            </a:r>
          </a:p>
          <a:p>
            <a:pPr>
              <a:defRPr/>
            </a:pPr>
            <a:endParaRPr lang="nb-NO" altLang="nb-NO" sz="1050" dirty="0">
              <a:latin typeface="Maiandra GD" pitchFamily="34" charset="0"/>
            </a:endParaRPr>
          </a:p>
          <a:p>
            <a:pPr algn="ctr">
              <a:lnSpc>
                <a:spcPts val="3000"/>
              </a:lnSpc>
              <a:defRPr/>
            </a:pPr>
            <a:br>
              <a:rPr lang="nb-NO" altLang="nb-NO" sz="4000" b="1" dirty="0">
                <a:solidFill>
                  <a:schemeClr val="tx1"/>
                </a:solidFill>
                <a:latin typeface="Arial" panose="020B0604020202020204" pitchFamily="34" charset="0"/>
                <a:cs typeface="Arial" panose="020B0604020202020204" pitchFamily="34" charset="0"/>
              </a:rPr>
            </a:br>
            <a:r>
              <a:rPr lang="nb-NO" altLang="nb-NO" sz="4000" b="1" dirty="0" err="1">
                <a:solidFill>
                  <a:schemeClr val="tx1"/>
                </a:solidFill>
                <a:latin typeface="Arial" panose="020B0604020202020204" pitchFamily="34" charset="0"/>
                <a:cs typeface="Arial" panose="020B0604020202020204" pitchFamily="34" charset="0"/>
              </a:rPr>
              <a:t>Capitulation</a:t>
            </a:r>
            <a:r>
              <a:rPr lang="nb-NO" altLang="nb-NO" sz="4000" b="1" dirty="0">
                <a:solidFill>
                  <a:schemeClr val="tx1"/>
                </a:solidFill>
                <a:latin typeface="Arial" panose="020B0604020202020204" pitchFamily="34" charset="0"/>
                <a:cs typeface="Arial" panose="020B0604020202020204" pitchFamily="34" charset="0"/>
              </a:rPr>
              <a:t>?</a:t>
            </a:r>
          </a:p>
          <a:p>
            <a:pPr algn="ctr">
              <a:lnSpc>
                <a:spcPts val="3000"/>
              </a:lnSpc>
              <a:defRPr/>
            </a:pPr>
            <a:endParaRPr lang="nb-NO" altLang="nb-NO" sz="4000" b="1" i="1" dirty="0">
              <a:solidFill>
                <a:schemeClr val="tx1"/>
              </a:solidFill>
              <a:latin typeface="Arial" panose="020B0604020202020204" pitchFamily="34" charset="0"/>
              <a:cs typeface="Arial" panose="020B0604020202020204" pitchFamily="34" charset="0"/>
            </a:endParaRPr>
          </a:p>
          <a:p>
            <a:pPr algn="ctr">
              <a:lnSpc>
                <a:spcPts val="3000"/>
              </a:lnSpc>
              <a:defRPr/>
            </a:pPr>
            <a:r>
              <a:rPr lang="nb-NO" altLang="nb-NO" sz="4000" b="1" dirty="0" err="1">
                <a:solidFill>
                  <a:schemeClr val="tx1"/>
                </a:solidFill>
                <a:latin typeface="Arial" panose="020B0604020202020204" pitchFamily="34" charset="0"/>
                <a:cs typeface="Arial" panose="020B0604020202020204" pitchFamily="34" charset="0"/>
              </a:rPr>
              <a:t>Compromise</a:t>
            </a:r>
            <a:r>
              <a:rPr lang="nb-NO" altLang="nb-NO" sz="4000" b="1" dirty="0">
                <a:solidFill>
                  <a:schemeClr val="tx1"/>
                </a:solidFill>
                <a:latin typeface="Arial" panose="020B0604020202020204" pitchFamily="34" charset="0"/>
                <a:cs typeface="Arial" panose="020B0604020202020204" pitchFamily="34" charset="0"/>
              </a:rPr>
              <a:t>?</a:t>
            </a:r>
          </a:p>
          <a:p>
            <a:pPr algn="ctr">
              <a:lnSpc>
                <a:spcPts val="3000"/>
              </a:lnSpc>
              <a:defRPr/>
            </a:pPr>
            <a:endParaRPr lang="nb-NO" altLang="nb-NO" sz="4000" b="1" dirty="0">
              <a:solidFill>
                <a:schemeClr val="tx1"/>
              </a:solidFill>
              <a:latin typeface="Arial" panose="020B0604020202020204" pitchFamily="34" charset="0"/>
              <a:cs typeface="Arial" panose="020B0604020202020204" pitchFamily="34" charset="0"/>
            </a:endParaRPr>
          </a:p>
          <a:p>
            <a:pPr algn="ctr">
              <a:lnSpc>
                <a:spcPts val="3000"/>
              </a:lnSpc>
              <a:defRPr/>
            </a:pPr>
            <a:r>
              <a:rPr lang="nb-NO" altLang="nb-NO" sz="4000" b="1" dirty="0" err="1">
                <a:solidFill>
                  <a:schemeClr val="tx1"/>
                </a:solidFill>
                <a:latin typeface="Arial" panose="020B0604020202020204" pitchFamily="34" charset="0"/>
                <a:cs typeface="Arial" panose="020B0604020202020204" pitchFamily="34" charset="0"/>
              </a:rPr>
              <a:t>Confrontation</a:t>
            </a:r>
            <a:r>
              <a:rPr lang="nb-NO" altLang="nb-NO" sz="4000" b="1" dirty="0">
                <a:solidFill>
                  <a:schemeClr val="tx1"/>
                </a:solidFill>
                <a:latin typeface="Arial" panose="020B0604020202020204" pitchFamily="34" charset="0"/>
                <a:cs typeface="Arial" panose="020B0604020202020204" pitchFamily="34" charset="0"/>
              </a:rPr>
              <a:t>?</a:t>
            </a:r>
          </a:p>
          <a:p>
            <a:pPr algn="ctr">
              <a:lnSpc>
                <a:spcPts val="3000"/>
              </a:lnSpc>
              <a:defRPr/>
            </a:pPr>
            <a:endParaRPr lang="nb-NO" altLang="nb-NO" sz="4000" b="1" dirty="0">
              <a:solidFill>
                <a:schemeClr val="tx1"/>
              </a:solidFill>
              <a:latin typeface="Arial" panose="020B0604020202020204" pitchFamily="34" charset="0"/>
              <a:cs typeface="Arial" panose="020B0604020202020204" pitchFamily="34" charset="0"/>
            </a:endParaRPr>
          </a:p>
          <a:p>
            <a:pPr algn="ctr">
              <a:lnSpc>
                <a:spcPts val="3000"/>
              </a:lnSpc>
              <a:defRPr/>
            </a:pPr>
            <a:r>
              <a:rPr lang="nb-NO" altLang="nb-NO" sz="4000" b="1" dirty="0" err="1">
                <a:solidFill>
                  <a:schemeClr val="tx1"/>
                </a:solidFill>
                <a:latin typeface="Arial" panose="020B0604020202020204" pitchFamily="34" charset="0"/>
                <a:cs typeface="Arial" panose="020B0604020202020204" pitchFamily="34" charset="0"/>
              </a:rPr>
              <a:t>Christ</a:t>
            </a:r>
            <a:r>
              <a:rPr lang="nb-NO" altLang="nb-NO" sz="4000"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152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tekst 2">
            <a:extLst>
              <a:ext uri="{FF2B5EF4-FFF2-40B4-BE49-F238E27FC236}">
                <a16:creationId xmlns:a16="http://schemas.microsoft.com/office/drawing/2014/main" id="{29C652FE-1E46-4F61-8A9A-36E5CBAB74BD}"/>
              </a:ext>
            </a:extLst>
          </p:cNvPr>
          <p:cNvSpPr>
            <a:spLocks noGrp="1"/>
          </p:cNvSpPr>
          <p:nvPr>
            <p:ph type="body" idx="1"/>
          </p:nvPr>
        </p:nvSpPr>
        <p:spPr>
          <a:xfrm>
            <a:off x="395536" y="44624"/>
            <a:ext cx="8352927" cy="6336704"/>
          </a:xfrm>
        </p:spPr>
        <p:txBody>
          <a:bodyPr>
            <a:normAutofit lnSpcReduction="10000"/>
          </a:bodyPr>
          <a:lstStyle/>
          <a:p>
            <a:pPr algn="ctr">
              <a:defRPr/>
            </a:pPr>
            <a:r>
              <a:rPr lang="nb-NO" altLang="nb-NO" sz="4400" dirty="0">
                <a:solidFill>
                  <a:srgbClr val="7030A0"/>
                </a:solidFill>
                <a:latin typeface="Arial Black" panose="020B0A04020102020204" pitchFamily="34" charset="0"/>
              </a:rPr>
              <a:t>Live </a:t>
            </a:r>
            <a:r>
              <a:rPr lang="nb-NO" altLang="nb-NO" sz="4400" dirty="0" err="1">
                <a:solidFill>
                  <a:srgbClr val="7030A0"/>
                </a:solidFill>
                <a:latin typeface="Arial Black" panose="020B0A04020102020204" pitchFamily="34" charset="0"/>
              </a:rPr>
              <a:t>the</a:t>
            </a:r>
            <a:r>
              <a:rPr lang="nb-NO" altLang="nb-NO" sz="4400" dirty="0">
                <a:solidFill>
                  <a:srgbClr val="7030A0"/>
                </a:solidFill>
                <a:latin typeface="Arial Black" panose="020B0A04020102020204" pitchFamily="34" charset="0"/>
              </a:rPr>
              <a:t> </a:t>
            </a:r>
            <a:r>
              <a:rPr lang="nb-NO" altLang="nb-NO" sz="4400" dirty="0" err="1">
                <a:solidFill>
                  <a:srgbClr val="7030A0"/>
                </a:solidFill>
                <a:latin typeface="Arial Black" panose="020B0A04020102020204" pitchFamily="34" charset="0"/>
              </a:rPr>
              <a:t>truth</a:t>
            </a:r>
            <a:br>
              <a:rPr lang="en-US" sz="2600" b="0" i="0" dirty="0">
                <a:solidFill>
                  <a:srgbClr val="222222"/>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‘Therefore, faithful Christians, </a:t>
            </a:r>
            <a:br>
              <a:rPr lang="en-US" sz="28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seek the truth, </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listen to the truth,</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learn the truth, </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love the truth,</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speak the truth, </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keep the truth,</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defend the truth until death;</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for the truth will set you free</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from sin, from the devil, from death of the soul,</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and finally, from eternal death,</a:t>
            </a:r>
            <a:br>
              <a:rPr lang="en-US" sz="2400" b="0" i="0" dirty="0">
                <a:solidFill>
                  <a:schemeClr val="tx1"/>
                </a:solidFill>
                <a:effectLst/>
                <a:latin typeface="Arial" panose="020B0604020202020204" pitchFamily="34" charset="0"/>
                <a:cs typeface="Arial" panose="020B0604020202020204" pitchFamily="34" charset="0"/>
              </a:rPr>
            </a:br>
            <a:r>
              <a:rPr lang="en-US" sz="2400" b="0" i="0" dirty="0">
                <a:solidFill>
                  <a:schemeClr val="tx1"/>
                </a:solidFill>
                <a:effectLst/>
                <a:latin typeface="Arial" panose="020B0604020202020204" pitchFamily="34" charset="0"/>
                <a:cs typeface="Arial" panose="020B0604020202020204" pitchFamily="34" charset="0"/>
              </a:rPr>
              <a:t>which is the eternal separation from God’s mercy.</a:t>
            </a:r>
            <a:br>
              <a:rPr lang="en-US" sz="2400" b="0" i="0" dirty="0">
                <a:solidFill>
                  <a:schemeClr val="tx1"/>
                </a:solidFill>
                <a:effectLst/>
                <a:latin typeface="Arial" panose="020B0604020202020204" pitchFamily="34" charset="0"/>
                <a:cs typeface="Arial" panose="020B0604020202020204" pitchFamily="34" charset="0"/>
              </a:rPr>
            </a:br>
            <a:endParaRPr lang="en-US" sz="1050" b="0" i="0" dirty="0">
              <a:solidFill>
                <a:schemeClr val="tx1"/>
              </a:solidFill>
              <a:effectLst/>
              <a:latin typeface="Arial" panose="020B0604020202020204" pitchFamily="34" charset="0"/>
              <a:cs typeface="Arial" panose="020B0604020202020204" pitchFamily="34" charset="0"/>
            </a:endParaRPr>
          </a:p>
          <a:p>
            <a:pPr algn="ctr" rtl="0">
              <a:spcAft>
                <a:spcPts val="800"/>
              </a:spcAft>
            </a:pPr>
            <a:r>
              <a:rPr lang="en-US" sz="2400" b="0" i="0" dirty="0">
                <a:solidFill>
                  <a:srgbClr val="222222"/>
                </a:solidFill>
                <a:effectLst/>
                <a:latin typeface="Arial" panose="020B0604020202020204" pitchFamily="34" charset="0"/>
                <a:cs typeface="Arial" panose="020B0604020202020204" pitchFamily="34" charset="0"/>
              </a:rPr>
              <a:t>My dearest, live according to the discerned truth </a:t>
            </a:r>
            <a:br>
              <a:rPr lang="en-US" sz="2400" b="0" i="0" dirty="0">
                <a:solidFill>
                  <a:srgbClr val="222222"/>
                </a:solidFill>
                <a:effectLst/>
                <a:latin typeface="Arial" panose="020B0604020202020204" pitchFamily="34" charset="0"/>
                <a:cs typeface="Arial" panose="020B0604020202020204" pitchFamily="34" charset="0"/>
              </a:rPr>
            </a:br>
            <a:r>
              <a:rPr lang="en-US" sz="2400" b="0" i="0" dirty="0">
                <a:solidFill>
                  <a:srgbClr val="222222"/>
                </a:solidFill>
                <a:effectLst/>
                <a:latin typeface="Arial" panose="020B0604020202020204" pitchFamily="34" charset="0"/>
                <a:cs typeface="Arial" panose="020B0604020202020204" pitchFamily="34" charset="0"/>
              </a:rPr>
              <a:t>which prevails over everything and is powerful forever.’</a:t>
            </a:r>
          </a:p>
          <a:p>
            <a:pPr algn="ctr" rtl="0">
              <a:spcAft>
                <a:spcPts val="800"/>
              </a:spcAft>
            </a:pPr>
            <a:r>
              <a:rPr lang="en-US" sz="2400" b="0" i="1" dirty="0">
                <a:solidFill>
                  <a:srgbClr val="222222"/>
                </a:solidFill>
                <a:effectLst/>
                <a:latin typeface="Arial" panose="020B0604020202020204" pitchFamily="34" charset="0"/>
                <a:cs typeface="Arial" panose="020B0604020202020204" pitchFamily="34" charset="0"/>
              </a:rPr>
              <a:t>Jan Hus, Czech reformer, 1369–1415</a:t>
            </a:r>
          </a:p>
        </p:txBody>
      </p:sp>
      <p:pic>
        <p:nvPicPr>
          <p:cNvPr id="5" name="Bilde 4" descr="Et bilde som inneholder Menneskeansikt, Skjegg, klær, mann&#10;&#10;Automatisk generert beskrivelse">
            <a:extLst>
              <a:ext uri="{FF2B5EF4-FFF2-40B4-BE49-F238E27FC236}">
                <a16:creationId xmlns:a16="http://schemas.microsoft.com/office/drawing/2014/main" id="{EA8C75D0-8B6A-9321-B126-469180A6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02122" cy="2708920"/>
          </a:xfrm>
          <a:prstGeom prst="rect">
            <a:avLst/>
          </a:prstGeom>
        </p:spPr>
      </p:pic>
    </p:spTree>
    <p:extLst>
      <p:ext uri="{BB962C8B-B14F-4D97-AF65-F5344CB8AC3E}">
        <p14:creationId xmlns:p14="http://schemas.microsoft.com/office/powerpoint/2010/main" val="74692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Sylinder 1"/>
          <p:cNvSpPr txBox="1">
            <a:spLocks noChangeArrowheads="1"/>
          </p:cNvSpPr>
          <p:nvPr/>
        </p:nvSpPr>
        <p:spPr bwMode="auto">
          <a:xfrm>
            <a:off x="395288" y="620713"/>
            <a:ext cx="8353425"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lnSpc>
                <a:spcPct val="150000"/>
              </a:lnSpc>
              <a:spcBef>
                <a:spcPct val="0"/>
              </a:spcBef>
              <a:buClrTx/>
              <a:buSzTx/>
              <a:buFontTx/>
              <a:buNone/>
            </a:pPr>
            <a:r>
              <a:rPr lang="nb-NO" altLang="nb-NO" sz="4000" b="1" dirty="0">
                <a:solidFill>
                  <a:srgbClr val="7030A0"/>
                </a:solidFill>
                <a:latin typeface="Arial Black" panose="020B0A04020102020204" pitchFamily="34" charset="0"/>
              </a:rPr>
              <a:t>Jesus </a:t>
            </a:r>
            <a:r>
              <a:rPr lang="nb-NO" altLang="nb-NO" sz="4000" b="1" dirty="0" err="1">
                <a:solidFill>
                  <a:srgbClr val="7030A0"/>
                </a:solidFill>
                <a:latin typeface="Arial Black" panose="020B0A04020102020204" pitchFamily="34" charset="0"/>
              </a:rPr>
              <a:t>said</a:t>
            </a:r>
            <a:r>
              <a:rPr lang="nb-NO" altLang="nb-NO" sz="4000" b="1" dirty="0">
                <a:solidFill>
                  <a:srgbClr val="7030A0"/>
                </a:solidFill>
                <a:latin typeface="Arial Black" panose="020B0A04020102020204" pitchFamily="34" charset="0"/>
              </a:rPr>
              <a:t>: </a:t>
            </a:r>
          </a:p>
          <a:p>
            <a:pPr algn="ctr" eaLnBrk="1" hangingPunct="1">
              <a:lnSpc>
                <a:spcPct val="150000"/>
              </a:lnSpc>
              <a:spcBef>
                <a:spcPct val="0"/>
              </a:spcBef>
              <a:buClrTx/>
              <a:buSzTx/>
              <a:buFontTx/>
              <a:buNone/>
            </a:pPr>
            <a:r>
              <a:rPr lang="en-US" sz="4000" b="1" dirty="0">
                <a:latin typeface="Arial" panose="020B0604020202020204" pitchFamily="34" charset="0"/>
                <a:cs typeface="Arial" panose="020B0604020202020204" pitchFamily="34" charset="0"/>
              </a:rPr>
              <a:t>‘If you hold to my </a:t>
            </a:r>
            <a:r>
              <a:rPr lang="en-US" sz="4000" b="1" dirty="0">
                <a:solidFill>
                  <a:srgbClr val="C00000"/>
                </a:solidFill>
                <a:latin typeface="Arial" panose="020B0604020202020204" pitchFamily="34" charset="0"/>
                <a:cs typeface="Arial" panose="020B0604020202020204" pitchFamily="34" charset="0"/>
              </a:rPr>
              <a:t>teaching</a:t>
            </a:r>
            <a:r>
              <a:rPr lang="en-US" sz="4000" b="1" dirty="0">
                <a:latin typeface="Arial" panose="020B0604020202020204" pitchFamily="34" charset="0"/>
                <a:cs typeface="Arial" panose="020B0604020202020204" pitchFamily="34" charset="0"/>
              </a:rPr>
              <a:t>,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you are really my </a:t>
            </a:r>
            <a:r>
              <a:rPr lang="en-US" sz="4000" b="1" dirty="0">
                <a:solidFill>
                  <a:srgbClr val="C00000"/>
                </a:solidFill>
                <a:latin typeface="Arial" panose="020B0604020202020204" pitchFamily="34" charset="0"/>
                <a:cs typeface="Arial" panose="020B0604020202020204" pitchFamily="34" charset="0"/>
              </a:rPr>
              <a:t>disciples</a:t>
            </a:r>
            <a:r>
              <a:rPr lang="en-US" sz="4000" b="1" dirty="0">
                <a:latin typeface="Arial" panose="020B0604020202020204" pitchFamily="34" charset="0"/>
                <a:cs typeface="Arial" panose="020B0604020202020204" pitchFamily="34" charset="0"/>
              </a:rPr>
              <a:t>.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Then you will know </a:t>
            </a:r>
            <a:r>
              <a:rPr lang="en-US" sz="4000" b="1" dirty="0">
                <a:solidFill>
                  <a:srgbClr val="C00000"/>
                </a:solidFill>
                <a:latin typeface="Arial" panose="020B0604020202020204" pitchFamily="34" charset="0"/>
                <a:cs typeface="Arial" panose="020B0604020202020204" pitchFamily="34" charset="0"/>
              </a:rPr>
              <a:t>the truth</a:t>
            </a:r>
            <a:r>
              <a:rPr lang="en-US" sz="4000" b="1" dirty="0">
                <a:latin typeface="Arial" panose="020B0604020202020204" pitchFamily="34" charset="0"/>
                <a:cs typeface="Arial" panose="020B0604020202020204" pitchFamily="34" charset="0"/>
              </a:rPr>
              <a:t>,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and the truth will </a:t>
            </a:r>
            <a:r>
              <a:rPr lang="en-US" sz="4000" b="1" dirty="0">
                <a:solidFill>
                  <a:srgbClr val="C00000"/>
                </a:solidFill>
                <a:latin typeface="Arial" panose="020B0604020202020204" pitchFamily="34" charset="0"/>
                <a:cs typeface="Arial" panose="020B0604020202020204" pitchFamily="34" charset="0"/>
              </a:rPr>
              <a:t>set you free</a:t>
            </a:r>
            <a:r>
              <a:rPr lang="en-US" sz="4000" b="1" dirty="0">
                <a:latin typeface="Arial" panose="020B0604020202020204" pitchFamily="34" charset="0"/>
                <a:cs typeface="Arial" panose="020B0604020202020204" pitchFamily="34" charset="0"/>
              </a:rPr>
              <a:t>.’</a:t>
            </a:r>
            <a:br>
              <a:rPr lang="en-US" sz="4000" b="1" dirty="0">
                <a:latin typeface="+mj-lt"/>
              </a:rPr>
            </a:br>
            <a:endParaRPr lang="nb-NO" altLang="nb-NO" sz="2400" b="1" i="1" dirty="0">
              <a:latin typeface="+mj-lt"/>
            </a:endParaRPr>
          </a:p>
          <a:p>
            <a:pPr algn="ctr" eaLnBrk="1" hangingPunct="1">
              <a:spcBef>
                <a:spcPct val="0"/>
              </a:spcBef>
              <a:buClrTx/>
              <a:buSzTx/>
              <a:buFontTx/>
              <a:buNone/>
            </a:pPr>
            <a:r>
              <a:rPr lang="nb-NO" altLang="nb-NO" sz="3200" i="1" dirty="0">
                <a:latin typeface="Arial" charset="0"/>
              </a:rPr>
              <a:t>John 8:31–32 (NIV)</a:t>
            </a:r>
          </a:p>
          <a:p>
            <a:pPr eaLnBrk="1" hangingPunct="1">
              <a:spcBef>
                <a:spcPct val="0"/>
              </a:spcBef>
              <a:buClrTx/>
              <a:buSzTx/>
              <a:buFontTx/>
              <a:buNone/>
            </a:pPr>
            <a:r>
              <a:rPr lang="nb-NO" altLang="nb-NO" sz="1800" dirty="0">
                <a:latin typeface="Arial" charset="0"/>
              </a:rPr>
              <a:t> </a:t>
            </a:r>
          </a:p>
        </p:txBody>
      </p:sp>
    </p:spTree>
    <p:extLst>
      <p:ext uri="{BB962C8B-B14F-4D97-AF65-F5344CB8AC3E}">
        <p14:creationId xmlns:p14="http://schemas.microsoft.com/office/powerpoint/2010/main" val="3172308186"/>
      </p:ext>
    </p:extLst>
  </p:cSld>
  <p:clrMapOvr>
    <a:masterClrMapping/>
  </p:clrMapOvr>
</p:sld>
</file>

<file path=ppt/theme/theme1.xml><?xml version="1.0" encoding="utf-8"?>
<a:theme xmlns:a="http://schemas.openxmlformats.org/drawingml/2006/main" name="Office-tema">
  <a:themeElements>
    <a:clrScheme name="Fullmån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3236</TotalTime>
  <Words>5414</Words>
  <Application>Microsoft Office PowerPoint</Application>
  <PresentationFormat>Skjermfremvisning (4:3)</PresentationFormat>
  <Paragraphs>550</Paragraphs>
  <Slides>50</Slides>
  <Notes>30</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50</vt:i4>
      </vt:variant>
    </vt:vector>
  </HeadingPairs>
  <TitlesOfParts>
    <vt:vector size="61" baseType="lpstr">
      <vt:lpstr>Arial</vt:lpstr>
      <vt:lpstr>Arial Black</vt:lpstr>
      <vt:lpstr>Arial Narrow</vt:lpstr>
      <vt:lpstr>Berlin Sans FB Demi</vt:lpstr>
      <vt:lpstr>Calibri</vt:lpstr>
      <vt:lpstr>Cambria Math</vt:lpstr>
      <vt:lpstr>Maiandra GD</vt:lpstr>
      <vt:lpstr>Times New Roman</vt:lpstr>
      <vt:lpstr>Wingdings</vt:lpstr>
      <vt:lpstr>Wingdings 2</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Four pillars in the biblical theology of the family</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Øivind Benestad</dc:creator>
  <cp:lastModifiedBy>Øivind Benestad</cp:lastModifiedBy>
  <cp:revision>126</cp:revision>
  <cp:lastPrinted>2021-12-08T23:47:28Z</cp:lastPrinted>
  <dcterms:created xsi:type="dcterms:W3CDTF">2019-02-08T11:22:30Z</dcterms:created>
  <dcterms:modified xsi:type="dcterms:W3CDTF">2023-12-11T13:43:09Z</dcterms:modified>
</cp:coreProperties>
</file>