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763" r:id="rId2"/>
    <p:sldId id="747" r:id="rId3"/>
    <p:sldId id="819" r:id="rId4"/>
    <p:sldId id="693" r:id="rId5"/>
    <p:sldId id="744" r:id="rId6"/>
    <p:sldId id="719" r:id="rId7"/>
    <p:sldId id="768" r:id="rId8"/>
    <p:sldId id="832" r:id="rId9"/>
    <p:sldId id="833" r:id="rId10"/>
    <p:sldId id="691" r:id="rId11"/>
    <p:sldId id="771" r:id="rId12"/>
    <p:sldId id="780" r:id="rId13"/>
    <p:sldId id="836" r:id="rId14"/>
    <p:sldId id="838" r:id="rId15"/>
    <p:sldId id="837" r:id="rId16"/>
    <p:sldId id="839" r:id="rId17"/>
    <p:sldId id="840" r:id="rId18"/>
    <p:sldId id="835" r:id="rId19"/>
    <p:sldId id="841" r:id="rId20"/>
    <p:sldId id="842" r:id="rId21"/>
    <p:sldId id="843" r:id="rId22"/>
    <p:sldId id="844" r:id="rId23"/>
    <p:sldId id="845" r:id="rId24"/>
    <p:sldId id="846" r:id="rId25"/>
    <p:sldId id="608" r:id="rId26"/>
    <p:sldId id="824" r:id="rId27"/>
    <p:sldId id="746" r:id="rId28"/>
    <p:sldId id="784" r:id="rId29"/>
    <p:sldId id="834" r:id="rId30"/>
    <p:sldId id="715" r:id="rId31"/>
    <p:sldId id="756" r:id="rId32"/>
    <p:sldId id="684" r:id="rId33"/>
  </p:sldIdLst>
  <p:sldSz cx="12192000" cy="6858000"/>
  <p:notesSz cx="9926638"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C658D03C-9730-491A-8EE0-8AC8E48C5BF0}">
          <p14:sldIdLst>
            <p14:sldId id="763"/>
            <p14:sldId id="747"/>
            <p14:sldId id="819"/>
            <p14:sldId id="693"/>
            <p14:sldId id="744"/>
            <p14:sldId id="719"/>
            <p14:sldId id="768"/>
            <p14:sldId id="832"/>
            <p14:sldId id="833"/>
            <p14:sldId id="691"/>
            <p14:sldId id="771"/>
            <p14:sldId id="780"/>
            <p14:sldId id="836"/>
            <p14:sldId id="838"/>
            <p14:sldId id="837"/>
            <p14:sldId id="839"/>
            <p14:sldId id="840"/>
            <p14:sldId id="835"/>
            <p14:sldId id="841"/>
            <p14:sldId id="842"/>
            <p14:sldId id="843"/>
            <p14:sldId id="844"/>
            <p14:sldId id="845"/>
            <p14:sldId id="846"/>
            <p14:sldId id="608"/>
            <p14:sldId id="824"/>
            <p14:sldId id="746"/>
            <p14:sldId id="784"/>
            <p14:sldId id="834"/>
          </p14:sldIdLst>
        </p14:section>
        <p14:section name="Inndeling uten navn" id="{1C350D28-683B-4038-9FBF-ABB9207FE09B}">
          <p14:sldIdLst>
            <p14:sldId id="715"/>
            <p14:sldId id="756"/>
            <p14:sldId id="6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96046" autoAdjust="0"/>
  </p:normalViewPr>
  <p:slideViewPr>
    <p:cSldViewPr>
      <p:cViewPr varScale="1">
        <p:scale>
          <a:sx n="104" d="100"/>
          <a:sy n="104" d="100"/>
        </p:scale>
        <p:origin x="72"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4302004" cy="340492"/>
          </a:xfrm>
          <a:prstGeom prst="rect">
            <a:avLst/>
          </a:prstGeom>
        </p:spPr>
        <p:txBody>
          <a:bodyPr vert="horz" lIns="88221" tIns="44111" rIns="88221" bIns="44111" rtlCol="0"/>
          <a:lstStyle>
            <a:lvl1pPr algn="l">
              <a:defRPr sz="1200"/>
            </a:lvl1pPr>
          </a:lstStyle>
          <a:p>
            <a:endParaRPr lang="nb-NO"/>
          </a:p>
        </p:txBody>
      </p:sp>
      <p:sp>
        <p:nvSpPr>
          <p:cNvPr id="3" name="Plassholder for dato 2"/>
          <p:cNvSpPr>
            <a:spLocks noGrp="1"/>
          </p:cNvSpPr>
          <p:nvPr>
            <p:ph type="dt" sz="quarter" idx="1"/>
          </p:nvPr>
        </p:nvSpPr>
        <p:spPr>
          <a:xfrm>
            <a:off x="5623095" y="0"/>
            <a:ext cx="4302004" cy="340492"/>
          </a:xfrm>
          <a:prstGeom prst="rect">
            <a:avLst/>
          </a:prstGeom>
        </p:spPr>
        <p:txBody>
          <a:bodyPr vert="horz" lIns="88221" tIns="44111" rIns="88221" bIns="44111" rtlCol="0"/>
          <a:lstStyle>
            <a:lvl1pPr algn="r">
              <a:defRPr sz="1200"/>
            </a:lvl1pPr>
          </a:lstStyle>
          <a:p>
            <a:fld id="{68AB5EAB-6080-440C-B27C-D120039E7930}" type="datetimeFigureOut">
              <a:rPr lang="nb-NO" smtClean="0"/>
              <a:t>29.08.2022</a:t>
            </a:fld>
            <a:endParaRPr lang="nb-NO"/>
          </a:p>
        </p:txBody>
      </p:sp>
      <p:sp>
        <p:nvSpPr>
          <p:cNvPr id="4" name="Plassholder for bunntekst 3"/>
          <p:cNvSpPr>
            <a:spLocks noGrp="1"/>
          </p:cNvSpPr>
          <p:nvPr>
            <p:ph type="ftr" sz="quarter" idx="2"/>
          </p:nvPr>
        </p:nvSpPr>
        <p:spPr>
          <a:xfrm>
            <a:off x="2" y="6457184"/>
            <a:ext cx="4302004" cy="338972"/>
          </a:xfrm>
          <a:prstGeom prst="rect">
            <a:avLst/>
          </a:prstGeom>
        </p:spPr>
        <p:txBody>
          <a:bodyPr vert="horz" lIns="88221" tIns="44111" rIns="88221" bIns="44111" rtlCol="0" anchor="b"/>
          <a:lstStyle>
            <a:lvl1pPr algn="l">
              <a:defRPr sz="1200"/>
            </a:lvl1pPr>
          </a:lstStyle>
          <a:p>
            <a:endParaRPr lang="nb-NO"/>
          </a:p>
        </p:txBody>
      </p:sp>
      <p:sp>
        <p:nvSpPr>
          <p:cNvPr id="5" name="Plassholder for lysbildenummer 4"/>
          <p:cNvSpPr>
            <a:spLocks noGrp="1"/>
          </p:cNvSpPr>
          <p:nvPr>
            <p:ph type="sldNum" sz="quarter" idx="3"/>
          </p:nvPr>
        </p:nvSpPr>
        <p:spPr>
          <a:xfrm>
            <a:off x="5623095" y="6457184"/>
            <a:ext cx="4302004" cy="338972"/>
          </a:xfrm>
          <a:prstGeom prst="rect">
            <a:avLst/>
          </a:prstGeom>
        </p:spPr>
        <p:txBody>
          <a:bodyPr vert="horz" lIns="88221" tIns="44111" rIns="88221" bIns="44111" rtlCol="0" anchor="b"/>
          <a:lstStyle>
            <a:lvl1pPr algn="r">
              <a:defRPr sz="1200"/>
            </a:lvl1pPr>
          </a:lstStyle>
          <a:p>
            <a:fld id="{89860189-9CFB-4B9D-94FD-08B2CCC74FEA}" type="slidenum">
              <a:rPr lang="nb-NO" smtClean="0"/>
              <a:t>‹#›</a:t>
            </a:fld>
            <a:endParaRPr lang="nb-NO"/>
          </a:p>
        </p:txBody>
      </p:sp>
    </p:spTree>
    <p:extLst>
      <p:ext uri="{BB962C8B-B14F-4D97-AF65-F5344CB8AC3E}">
        <p14:creationId xmlns:p14="http://schemas.microsoft.com/office/powerpoint/2010/main" val="369265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4301543" cy="339884"/>
          </a:xfrm>
          <a:prstGeom prst="rect">
            <a:avLst/>
          </a:prstGeom>
        </p:spPr>
        <p:txBody>
          <a:bodyPr vert="horz" lIns="95562" tIns="47781" rIns="95562" bIns="47781" rtlCol="0"/>
          <a:lstStyle>
            <a:lvl1pPr algn="l">
              <a:defRPr sz="1300"/>
            </a:lvl1pPr>
          </a:lstStyle>
          <a:p>
            <a:endParaRPr lang="nb-NO"/>
          </a:p>
        </p:txBody>
      </p:sp>
      <p:sp>
        <p:nvSpPr>
          <p:cNvPr id="3" name="Plassholder for dato 2"/>
          <p:cNvSpPr>
            <a:spLocks noGrp="1"/>
          </p:cNvSpPr>
          <p:nvPr>
            <p:ph type="dt" idx="1"/>
          </p:nvPr>
        </p:nvSpPr>
        <p:spPr>
          <a:xfrm>
            <a:off x="5622800" y="0"/>
            <a:ext cx="4301543" cy="339884"/>
          </a:xfrm>
          <a:prstGeom prst="rect">
            <a:avLst/>
          </a:prstGeom>
        </p:spPr>
        <p:txBody>
          <a:bodyPr vert="horz" lIns="95562" tIns="47781" rIns="95562" bIns="47781" rtlCol="0"/>
          <a:lstStyle>
            <a:lvl1pPr algn="r">
              <a:defRPr sz="1300"/>
            </a:lvl1pPr>
          </a:lstStyle>
          <a:p>
            <a:fld id="{03486430-2F25-4DC9-9399-BB84613757DB}" type="datetimeFigureOut">
              <a:rPr lang="nb-NO" smtClean="0"/>
              <a:t>29.08.2022</a:t>
            </a:fld>
            <a:endParaRPr lang="nb-NO"/>
          </a:p>
        </p:txBody>
      </p:sp>
      <p:sp>
        <p:nvSpPr>
          <p:cNvPr id="4" name="Plassholder for lysbilde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5562" tIns="47781" rIns="95562" bIns="47781" rtlCol="0" anchor="ctr"/>
          <a:lstStyle/>
          <a:p>
            <a:endParaRPr lang="nb-NO"/>
          </a:p>
        </p:txBody>
      </p:sp>
      <p:sp>
        <p:nvSpPr>
          <p:cNvPr id="5" name="Plassholder for notater 4"/>
          <p:cNvSpPr>
            <a:spLocks noGrp="1"/>
          </p:cNvSpPr>
          <p:nvPr>
            <p:ph type="body" sz="quarter" idx="3"/>
          </p:nvPr>
        </p:nvSpPr>
        <p:spPr>
          <a:xfrm>
            <a:off x="992665" y="3228896"/>
            <a:ext cx="7941310" cy="3058954"/>
          </a:xfrm>
          <a:prstGeom prst="rect">
            <a:avLst/>
          </a:prstGeom>
        </p:spPr>
        <p:txBody>
          <a:bodyPr vert="horz" lIns="95562" tIns="47781" rIns="95562" bIns="4778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456612"/>
            <a:ext cx="4301543" cy="339884"/>
          </a:xfrm>
          <a:prstGeom prst="rect">
            <a:avLst/>
          </a:prstGeom>
        </p:spPr>
        <p:txBody>
          <a:bodyPr vert="horz" lIns="95562" tIns="47781" rIns="95562" bIns="47781" rtlCol="0" anchor="b"/>
          <a:lstStyle>
            <a:lvl1pPr algn="l">
              <a:defRPr sz="1300"/>
            </a:lvl1pPr>
          </a:lstStyle>
          <a:p>
            <a:endParaRPr lang="nb-NO"/>
          </a:p>
        </p:txBody>
      </p:sp>
      <p:sp>
        <p:nvSpPr>
          <p:cNvPr id="7" name="Plassholder for lysbildenummer 6"/>
          <p:cNvSpPr>
            <a:spLocks noGrp="1"/>
          </p:cNvSpPr>
          <p:nvPr>
            <p:ph type="sldNum" sz="quarter" idx="5"/>
          </p:nvPr>
        </p:nvSpPr>
        <p:spPr>
          <a:xfrm>
            <a:off x="5622800" y="6456612"/>
            <a:ext cx="4301543" cy="339884"/>
          </a:xfrm>
          <a:prstGeom prst="rect">
            <a:avLst/>
          </a:prstGeom>
        </p:spPr>
        <p:txBody>
          <a:bodyPr vert="horz" lIns="95562" tIns="47781" rIns="95562" bIns="47781" rtlCol="0" anchor="b"/>
          <a:lstStyle>
            <a:lvl1pPr algn="r">
              <a:defRPr sz="1300"/>
            </a:lvl1pPr>
          </a:lstStyle>
          <a:p>
            <a:fld id="{898D9215-1737-422F-9D75-668D65332439}" type="slidenum">
              <a:rPr lang="nb-NO" smtClean="0"/>
              <a:t>‹#›</a:t>
            </a:fld>
            <a:endParaRPr lang="nb-NO"/>
          </a:p>
        </p:txBody>
      </p:sp>
    </p:spTree>
    <p:extLst>
      <p:ext uri="{BB962C8B-B14F-4D97-AF65-F5344CB8AC3E}">
        <p14:creationId xmlns:p14="http://schemas.microsoft.com/office/powerpoint/2010/main" val="186277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1. BAKGRUNN. </a:t>
            </a:r>
            <a:r>
              <a:rPr lang="nb-NO" b="0" dirty="0"/>
              <a:t>I</a:t>
            </a:r>
            <a:r>
              <a:rPr lang="nb-NO" b="0" baseline="0" dirty="0"/>
              <a:t> de 250 årene som er gått siden </a:t>
            </a:r>
            <a:r>
              <a:rPr lang="nb-NO" b="0" dirty="0"/>
              <a:t>Opplysningstiden, har idealet</a:t>
            </a:r>
            <a:r>
              <a:rPr lang="nb-NO" b="0" baseline="0" dirty="0"/>
              <a:t> for mange vært det autonome og selvstendige mennesket, en person som i stor grad er uavhengig av en gud eller av ytre autoriteter og begrensninger. Målet: Frigjøring fra begrensninger og alt som kan hemme selvrealiseringen.</a:t>
            </a:r>
            <a:br>
              <a:rPr lang="nb-NO" b="0" baseline="0" dirty="0"/>
            </a:br>
            <a:br>
              <a:rPr lang="nb-NO" b="0" baseline="0" dirty="0"/>
            </a:br>
            <a:r>
              <a:rPr lang="nb-NO" dirty="0"/>
              <a:t>Etter at «den seksuelle revolusjon» startet på 1960-tallet, har Bibelens samlivsetikk og de kristne idealene angående seksualitet, ekteskap, barn, mor og far, </a:t>
            </a:r>
            <a:r>
              <a:rPr lang="nb-NO" dirty="0" err="1"/>
              <a:t>osv</a:t>
            </a:r>
            <a:r>
              <a:rPr lang="nb-NO" dirty="0"/>
              <a:t> kommet under stadig sterkere press. Drivkreftene bak utviklingen er mange og sammensatte, men en kjønnsnøytral tenkning har de siste årene spilt en viktig rolle. Når denne tenkningen</a:t>
            </a:r>
            <a:r>
              <a:rPr lang="nb-NO" baseline="0" dirty="0"/>
              <a:t> blir k</a:t>
            </a:r>
            <a:r>
              <a:rPr lang="nb-NO" dirty="0"/>
              <a:t>oblet</a:t>
            </a:r>
            <a:r>
              <a:rPr lang="nb-NO" baseline="0" dirty="0"/>
              <a:t> til en etisk relativisme som sier at ingen typer seksualitet og samlivsform står i noen særstilling, får det enorme konsekvenser.</a:t>
            </a:r>
            <a:endParaRPr lang="nb-NO" dirty="0"/>
          </a:p>
          <a:p>
            <a:endParaRPr lang="nb-NO" dirty="0"/>
          </a:p>
          <a:p>
            <a:r>
              <a:rPr lang="nb-NO" b="1" dirty="0"/>
              <a:t>2. </a:t>
            </a:r>
            <a:r>
              <a:rPr lang="nb-NO" b="1" dirty="0" err="1"/>
              <a:t>Queer</a:t>
            </a:r>
            <a:r>
              <a:rPr lang="nb-NO" b="1" dirty="0"/>
              <a:t>/Skeiv ideologi. </a:t>
            </a:r>
            <a:r>
              <a:rPr lang="nb-NO" dirty="0"/>
              <a:t>Den kjønnsnøytrale tenkningen opphever betydningen av mann og kvinne, mor og far. Denne tenkningen er en sentral del av en enda mer omfattende og radikal kjønnsideologi. Den kalles ofte med det engelske navnet </a:t>
            </a:r>
            <a:r>
              <a:rPr lang="nb-NO" dirty="0" err="1"/>
              <a:t>Queer</a:t>
            </a:r>
            <a:r>
              <a:rPr lang="nb-NO" dirty="0"/>
              <a:t> </a:t>
            </a:r>
            <a:r>
              <a:rPr lang="nb-NO" dirty="0" err="1"/>
              <a:t>theory</a:t>
            </a:r>
            <a:r>
              <a:rPr lang="nb-NO" dirty="0"/>
              <a:t> (eller </a:t>
            </a:r>
            <a:r>
              <a:rPr lang="nb-NO" dirty="0" err="1"/>
              <a:t>Queer</a:t>
            </a:r>
            <a:r>
              <a:rPr lang="nb-NO" dirty="0"/>
              <a:t>-ideologien), og på norsk bruker man ofte benevnelsen Skeiv teori eller Skeiv ideologi.</a:t>
            </a:r>
          </a:p>
          <a:p>
            <a:r>
              <a:rPr lang="nb-NO" dirty="0"/>
              <a:t> </a:t>
            </a:r>
          </a:p>
          <a:p>
            <a:r>
              <a:rPr lang="nb-NO" dirty="0"/>
              <a:t>I denne tenkningen problematiserer man de fleste tradisjonelle oppfatninger om kjønn, seksualitet og ekteskap, og man omdefinerer mye av det som de fleste inntil nylig har sett på som selvsagt. </a:t>
            </a:r>
          </a:p>
          <a:p>
            <a:endParaRPr lang="nb-NO" sz="1100" dirty="0"/>
          </a:p>
          <a:p>
            <a:r>
              <a:rPr lang="nb-NO" b="0" dirty="0">
                <a:latin typeface="Arial" panose="020B0604020202020204" pitchFamily="34" charset="0"/>
                <a:cs typeface="Arial" panose="020B0604020202020204" pitchFamily="34" charset="0"/>
              </a:rPr>
              <a:t>«DEKONSTRUKSJON». </a:t>
            </a:r>
            <a:r>
              <a:rPr lang="nb-NO" dirty="0">
                <a:latin typeface="Arial" panose="020B0604020202020204" pitchFamily="34" charset="0"/>
                <a:cs typeface="Arial" panose="020B0604020202020204" pitchFamily="34" charset="0"/>
              </a:rPr>
              <a:t>Et grunnleggende begrep i kjønnsforskningen er «dekonstruksjon». Man plukker fra hverandre (</a:t>
            </a:r>
            <a:r>
              <a:rPr lang="nb-NO" dirty="0" err="1">
                <a:latin typeface="Arial" panose="020B0604020202020204" pitchFamily="34" charset="0"/>
                <a:cs typeface="Arial" panose="020B0604020202020204" pitchFamily="34" charset="0"/>
              </a:rPr>
              <a:t>de-konstruerer</a:t>
            </a:r>
            <a:r>
              <a:rPr lang="nb-NO" dirty="0">
                <a:latin typeface="Arial" panose="020B0604020202020204" pitchFamily="34" charset="0"/>
                <a:cs typeface="Arial" panose="020B0604020202020204" pitchFamily="34" charset="0"/>
              </a:rPr>
              <a:t>) tradisjonelle normer, strukturer og tenkemåter, og bygger opp en ny forståelse av virkeligheten. Det settes spørsmålstegn ved alle idealer og allment anerkjente sannheter innen kjønn og seksualitet. F.eks. argumenterer mange for at kjønn er en «sosial konstruksjon», og ikke en biologisk gitt realitet. Biologi er uviktig: ideologi, følelser og personlige preferanser trumfer det meste.</a:t>
            </a:r>
            <a:endParaRPr lang="nb-NO" dirty="0"/>
          </a:p>
          <a:p>
            <a:endParaRPr lang="nb-NO" b="1" dirty="0"/>
          </a:p>
          <a:p>
            <a:r>
              <a:rPr lang="nb-NO" b="1" dirty="0"/>
              <a:t>3.</a:t>
            </a:r>
            <a:r>
              <a:rPr lang="nb-NO" dirty="0"/>
              <a:t> </a:t>
            </a:r>
            <a:r>
              <a:rPr lang="nb-NO" b="1" dirty="0"/>
              <a:t>DRIVKREFTENE</a:t>
            </a:r>
            <a:r>
              <a:rPr lang="nb-NO" dirty="0"/>
              <a:t>. Framveksten av Skeiv/</a:t>
            </a:r>
            <a:r>
              <a:rPr lang="nb-NO" dirty="0" err="1"/>
              <a:t>Queer</a:t>
            </a:r>
            <a:r>
              <a:rPr lang="nb-NO" dirty="0"/>
              <a:t> ideologi i Norge har særlig blitt promotert av ulike kjønnsforskningsmiljøer ved norske universiteter – inkludert</a:t>
            </a:r>
            <a:r>
              <a:rPr lang="nb-NO" baseline="0" dirty="0"/>
              <a:t> såkalte sexologer --</a:t>
            </a:r>
            <a:r>
              <a:rPr lang="nb-NO" dirty="0"/>
              <a:t> og av homofile aktivister. Mye av det som skjer i Norge, er inspirert fra utlandet, ikke minst fra USA. De norske miljøene er blitt støttet av generøse bevilgninger fra det offentlige, og de har fått ukritisk drahjelp fra media og kultureliten. De siste 20 årene har den radikale kjønnsideologien i stadig større grad påvirket politikere og lovgivning, journalister og populærkultur, barnehage og skole, - og folk flest. </a:t>
            </a:r>
          </a:p>
          <a:p>
            <a:endParaRPr lang="nb-NO" dirty="0"/>
          </a:p>
          <a:p>
            <a:r>
              <a:rPr lang="nb-NO" dirty="0"/>
              <a:t>Uten at så mange tenker over det, er vi vitne til et kjønns- og samlivsjordskjelv av historiske dimensjoner.</a:t>
            </a:r>
          </a:p>
          <a:p>
            <a:endParaRPr lang="nb-NO" b="1"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Tree>
    <p:extLst>
      <p:ext uri="{BB962C8B-B14F-4D97-AF65-F5344CB8AC3E}">
        <p14:creationId xmlns:p14="http://schemas.microsoft.com/office/powerpoint/2010/main" val="241883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endParaRPr lang="nb-NO" altLang="nb-NO" b="1" dirty="0">
              <a:solidFill>
                <a:srgbClr val="C00000"/>
              </a:solidFill>
              <a:latin typeface="Arial" panose="020B0604020202020204" pitchFamily="34" charset="0"/>
              <a:cs typeface="Arial" panose="020B0604020202020204" pitchFamily="34" charset="0"/>
            </a:endParaRPr>
          </a:p>
          <a:p>
            <a:pPr algn="l" eaLnBrk="1" hangingPunct="1"/>
            <a:r>
              <a:rPr lang="nb-NO" altLang="nb-NO" sz="1000" dirty="0">
                <a:solidFill>
                  <a:srgbClr val="C00000"/>
                </a:solidFill>
                <a:latin typeface="Arial" panose="020B0604020202020204" pitchFamily="34" charset="0"/>
                <a:cs typeface="Arial" panose="020B0604020202020204" pitchFamily="34" charset="0"/>
              </a:rPr>
              <a:t>1. </a:t>
            </a:r>
            <a:r>
              <a:rPr lang="nb-NO" altLang="nb-NO" sz="1000" dirty="0" err="1">
                <a:solidFill>
                  <a:srgbClr val="C00000"/>
                </a:solidFill>
                <a:latin typeface="Arial" panose="020B0604020202020204" pitchFamily="34" charset="0"/>
                <a:cs typeface="Arial" panose="020B0604020202020204" pitchFamily="34" charset="0"/>
              </a:rPr>
              <a:t>Kommentér</a:t>
            </a:r>
            <a:r>
              <a:rPr lang="nb-NO" altLang="nb-NO" sz="1000" dirty="0">
                <a:solidFill>
                  <a:srgbClr val="C00000"/>
                </a:solidFill>
                <a:latin typeface="Arial" panose="020B0604020202020204" pitchFamily="34" charset="0"/>
                <a:cs typeface="Arial" panose="020B0604020202020204" pitchFamily="34" charset="0"/>
              </a:rPr>
              <a:t>  gjerne kort hvert punkt som en repetisjon av undervisningen. Legg vekt på at disse tre punktene/stikkordene er fundamentale sannheter. De er tre knagger å henge vår egen refleksjon og overbevisning på, og en god disposisjon for samtaler og vektlegginger i kontakt med andre.</a:t>
            </a:r>
          </a:p>
          <a:p>
            <a:pPr algn="l" eaLnBrk="1" hangingPunct="1"/>
            <a:endParaRPr lang="nb-NO" altLang="nb-NO" sz="1000" dirty="0">
              <a:solidFill>
                <a:srgbClr val="C00000"/>
              </a:solidFill>
              <a:latin typeface="Arial" panose="020B0604020202020204" pitchFamily="34" charset="0"/>
              <a:cs typeface="Arial" panose="020B0604020202020204" pitchFamily="34" charset="0"/>
            </a:endParaRPr>
          </a:p>
          <a:p>
            <a:pPr algn="l" eaLnBrk="1" hangingPunct="1"/>
            <a:r>
              <a:rPr lang="nb-NO" altLang="nb-NO" sz="1000" dirty="0">
                <a:solidFill>
                  <a:srgbClr val="C00000"/>
                </a:solidFill>
                <a:latin typeface="Arial" panose="020B0604020202020204" pitchFamily="34" charset="0"/>
                <a:cs typeface="Arial" panose="020B0604020202020204" pitchFamily="34" charset="0"/>
              </a:rPr>
              <a:t>2. Gi deltakerne 3-4 minutter til å snakke sammen om de tre stikkordene i par eller i smågrupper, dersom tiden tillater det.</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8</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extLst>
      <p:ext uri="{BB962C8B-B14F-4D97-AF65-F5344CB8AC3E}">
        <p14:creationId xmlns:p14="http://schemas.microsoft.com/office/powerpoint/2010/main" val="397752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17788" y="487363"/>
            <a:ext cx="4338637" cy="2441575"/>
          </a:xfrm>
        </p:spPr>
      </p:sp>
      <p:sp>
        <p:nvSpPr>
          <p:cNvPr id="3" name="Plassholder for notater 2"/>
          <p:cNvSpPr>
            <a:spLocks noGrp="1"/>
          </p:cNvSpPr>
          <p:nvPr>
            <p:ph type="body" idx="1"/>
          </p:nvPr>
        </p:nvSpPr>
        <p:spPr/>
        <p:txBody>
          <a:bodyPr/>
          <a:lstStyle/>
          <a:p>
            <a:endParaRPr lang="nb-NO" dirty="0"/>
          </a:p>
          <a:p>
            <a:r>
              <a:rPr lang="nb-NO" dirty="0"/>
              <a:t>Dette lysbildet</a:t>
            </a:r>
            <a:r>
              <a:rPr lang="nb-NO" baseline="0" dirty="0"/>
              <a:t> kan fungere som en avslutning og en oppsummering av en presentasjon, men det kan også brukes som et enkeltstående bilde i en andakt eller et kort innslag.</a:t>
            </a:r>
            <a:endParaRPr lang="nb-NO" dirty="0"/>
          </a:p>
          <a:p>
            <a:endParaRPr lang="nb-NO" dirty="0"/>
          </a:p>
          <a:p>
            <a:r>
              <a:rPr lang="nb-NO" dirty="0"/>
              <a:t>Taleren</a:t>
            </a:r>
            <a:r>
              <a:rPr lang="nb-NO" baseline="0" dirty="0"/>
              <a:t> leser </a:t>
            </a:r>
            <a:r>
              <a:rPr lang="nb-NO" dirty="0"/>
              <a:t>disse JA-utsagnene</a:t>
            </a:r>
            <a:r>
              <a:rPr lang="nb-NO" baseline="0" dirty="0"/>
              <a:t> høyt og komment</a:t>
            </a:r>
            <a:r>
              <a:rPr lang="nb-NO" sz="1100" dirty="0"/>
              <a:t>erer eventuelt noen av dem med et par setninger, om tiden tillater det.</a:t>
            </a:r>
          </a:p>
          <a:p>
            <a:endParaRPr lang="nb-NO" sz="1100" dirty="0"/>
          </a:p>
          <a:p>
            <a:r>
              <a:rPr lang="nb-NO" sz="1100" dirty="0"/>
              <a:t>Legg vekt på at vårt utgangspunkt og vår motivasjon ikke er å si nei til og ta avstand fra mennesker og deres meninger, men å si et rungende JA til Guds gode vilje. Av dette følger det selvsagt at vi sier nei til det motsatte. (Vi er ikke schizofrene!) Vårt nei og vår motstand er en </a:t>
            </a:r>
            <a:r>
              <a:rPr lang="nb-NO" sz="1100" b="1" dirty="0"/>
              <a:t>konsekvens</a:t>
            </a:r>
            <a:r>
              <a:rPr lang="nb-NO" sz="1100" dirty="0"/>
              <a:t> av vårt JA, ikke motivasjonen og drivkraften. </a:t>
            </a:r>
          </a:p>
          <a:p>
            <a:endParaRPr lang="nb-NO" sz="1100" dirty="0"/>
          </a:p>
          <a:p>
            <a:r>
              <a:rPr lang="nb-NO" sz="1100" dirty="0"/>
              <a:t>Hvis vi definerer debatten som en kultur- eller åndskamp, handler det for vår del om en </a:t>
            </a:r>
            <a:r>
              <a:rPr lang="nb-NO" sz="1100" b="1" dirty="0"/>
              <a:t>forsvarskamp</a:t>
            </a:r>
            <a:r>
              <a:rPr lang="nb-NO" sz="1100" dirty="0"/>
              <a:t>, ikke en angrepskamp.</a:t>
            </a:r>
          </a:p>
          <a:p>
            <a:endParaRPr lang="nb-NO" sz="1100" dirty="0"/>
          </a:p>
          <a:p>
            <a:r>
              <a:rPr lang="nb-NO" sz="1100" dirty="0"/>
              <a:t>Ja-budskapene på lysbildet er en gjengivelse av Ekteskapserklæringens siste side.</a:t>
            </a:r>
          </a:p>
          <a:p>
            <a:endParaRPr lang="nb-NO" sz="110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40373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endParaRPr lang="nb-NO" altLang="nb-NO" b="1" dirty="0">
              <a:solidFill>
                <a:srgbClr val="C00000"/>
              </a:solidFill>
              <a:latin typeface="Arial" panose="020B0604020202020204" pitchFamily="34" charset="0"/>
              <a:cs typeface="Arial" panose="020B0604020202020204" pitchFamily="34" charset="0"/>
            </a:endParaRPr>
          </a:p>
          <a:p>
            <a:pPr algn="l" eaLnBrk="1" hangingPunct="1"/>
            <a:r>
              <a:rPr lang="nb-NO" altLang="nb-NO" sz="1000" dirty="0">
                <a:solidFill>
                  <a:srgbClr val="C00000"/>
                </a:solidFill>
                <a:latin typeface="Arial" panose="020B0604020202020204" pitchFamily="34" charset="0"/>
                <a:cs typeface="Arial" panose="020B0604020202020204" pitchFamily="34" charset="0"/>
              </a:rPr>
              <a:t>1. </a:t>
            </a:r>
            <a:r>
              <a:rPr lang="nb-NO" altLang="nb-NO" sz="1000" dirty="0" err="1">
                <a:solidFill>
                  <a:srgbClr val="C00000"/>
                </a:solidFill>
                <a:latin typeface="Arial" panose="020B0604020202020204" pitchFamily="34" charset="0"/>
                <a:cs typeface="Arial" panose="020B0604020202020204" pitchFamily="34" charset="0"/>
              </a:rPr>
              <a:t>Kommentér</a:t>
            </a:r>
            <a:r>
              <a:rPr lang="nb-NO" altLang="nb-NO" sz="1000" dirty="0">
                <a:solidFill>
                  <a:srgbClr val="C00000"/>
                </a:solidFill>
                <a:latin typeface="Arial" panose="020B0604020202020204" pitchFamily="34" charset="0"/>
                <a:cs typeface="Arial" panose="020B0604020202020204" pitchFamily="34" charset="0"/>
              </a:rPr>
              <a:t>  gjerne kort hvert punkt som en repetisjon av undervisningen. Legg vekt på at disse tre punktene/stikkordene er fundamentale sannheter. De er tre knagger å henge vår egen refleksjon og overbevisning på, og en god disposisjon for samtaler og vektlegginger i kontakt med andre.</a:t>
            </a:r>
          </a:p>
          <a:p>
            <a:pPr algn="l" eaLnBrk="1" hangingPunct="1"/>
            <a:endParaRPr lang="nb-NO" altLang="nb-NO" sz="1000" dirty="0">
              <a:solidFill>
                <a:srgbClr val="C00000"/>
              </a:solidFill>
              <a:latin typeface="Arial" panose="020B0604020202020204" pitchFamily="34" charset="0"/>
              <a:cs typeface="Arial" panose="020B0604020202020204" pitchFamily="34" charset="0"/>
            </a:endParaRPr>
          </a:p>
          <a:p>
            <a:pPr algn="l" eaLnBrk="1" hangingPunct="1"/>
            <a:r>
              <a:rPr lang="nb-NO" altLang="nb-NO" sz="1000" dirty="0">
                <a:solidFill>
                  <a:srgbClr val="C00000"/>
                </a:solidFill>
                <a:latin typeface="Arial" panose="020B0604020202020204" pitchFamily="34" charset="0"/>
                <a:cs typeface="Arial" panose="020B0604020202020204" pitchFamily="34" charset="0"/>
              </a:rPr>
              <a:t>2. Gi deltakerne 3-4 minutter til å snakke sammen om de tre stikkordene i par eller i smågrupper, dersom tiden tillater det.</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29</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extLst>
      <p:ext uri="{BB962C8B-B14F-4D97-AF65-F5344CB8AC3E}">
        <p14:creationId xmlns:p14="http://schemas.microsoft.com/office/powerpoint/2010/main" val="87116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7163" y="509588"/>
            <a:ext cx="4532312" cy="2549525"/>
          </a:xfrm>
        </p:spPr>
      </p:sp>
      <p:sp>
        <p:nvSpPr>
          <p:cNvPr id="3" name="Plassholder for notater 2"/>
          <p:cNvSpPr>
            <a:spLocks noGrp="1"/>
          </p:cNvSpPr>
          <p:nvPr>
            <p:ph type="body" idx="1"/>
          </p:nvPr>
        </p:nvSpPr>
        <p:spPr/>
        <p:txBody>
          <a:bodyPr/>
          <a:lstStyle/>
          <a:p>
            <a:r>
              <a:rPr lang="nb-NO" b="1" dirty="0"/>
              <a:t>TIPS</a:t>
            </a:r>
            <a:r>
              <a:rPr lang="nb-NO" b="1" baseline="0" dirty="0"/>
              <a:t> OG MOMENTER TIL TALEREN</a:t>
            </a:r>
          </a:p>
          <a:p>
            <a:endParaRPr lang="nb-NO" baseline="0" dirty="0"/>
          </a:p>
          <a:p>
            <a:r>
              <a:rPr lang="nb-NO" sz="1300" dirty="0"/>
              <a:t>Å holde fast på Bibelens budskap om seksualitet og kjønn, ekteskap og barn i dagens åndsklima er svært krevende – både i det offentlige rom, på arbeidsplassen og privat.</a:t>
            </a:r>
          </a:p>
          <a:p>
            <a:r>
              <a:rPr lang="nb-NO" sz="1300" dirty="0"/>
              <a:t> </a:t>
            </a:r>
          </a:p>
          <a:p>
            <a:r>
              <a:rPr lang="nb-NO" sz="1300" dirty="0"/>
              <a:t>I denne situasjonen er det utrolig viktig å kommunisere vår overbevisning på en </a:t>
            </a:r>
            <a:r>
              <a:rPr lang="nb-NO" sz="1300" i="1" dirty="0"/>
              <a:t>konstruktiv</a:t>
            </a:r>
            <a:r>
              <a:rPr lang="nb-NO" sz="1300" dirty="0"/>
              <a:t> måte med </a:t>
            </a:r>
            <a:r>
              <a:rPr lang="nb-NO" sz="1300" i="1" dirty="0"/>
              <a:t>kunnskap</a:t>
            </a:r>
            <a:r>
              <a:rPr lang="nb-NO" sz="1300" dirty="0"/>
              <a:t> og med ekte kristen </a:t>
            </a:r>
            <a:r>
              <a:rPr lang="nb-NO" sz="1300" i="1" dirty="0"/>
              <a:t>kjærlighet</a:t>
            </a:r>
            <a:r>
              <a:rPr lang="nb-NO" sz="1300" dirty="0"/>
              <a:t> inspirert av Jesus selv. Se f.eks. de viktige JA-budskapene på baksiden av Ekteskapserklæringen, samt et eget ressursark kalt «Det kristne Ja-budskapet».</a:t>
            </a:r>
          </a:p>
          <a:p>
            <a:r>
              <a:rPr lang="nb-NO" sz="1300" dirty="0"/>
              <a:t> </a:t>
            </a:r>
          </a:p>
          <a:p>
            <a:r>
              <a:rPr lang="nb-NO" sz="1300" dirty="0"/>
              <a:t>Når vi som kristne møter anklager og fordømmelser, maktspråk og hersketeknikker er det helt avgjørende at vi møter dette med Jesu sinnelag og i tråd med hans bud om å elske våre (menings)motstandere og våre «fiender». </a:t>
            </a:r>
          </a:p>
          <a:p>
            <a:endParaRPr lang="nb-NO" sz="1300" dirty="0"/>
          </a:p>
          <a:p>
            <a:r>
              <a:rPr lang="nb-NO" sz="1300" dirty="0"/>
              <a:t>Som kristne vil mange av oss kunne vitne om at vi ikke kjenner noen som vi definerer som fiender, men det kan godt hende at andre ser på </a:t>
            </a:r>
            <a:r>
              <a:rPr lang="nb-NO" sz="1300" i="1" dirty="0"/>
              <a:t>oss</a:t>
            </a:r>
            <a:r>
              <a:rPr lang="nb-NO" sz="1300" dirty="0"/>
              <a:t> som sine fiender. Og om de ikke anser enkeltkristne som fiender, er det nok en del som definerer kristenfolket (og ikke minst kristne i bedehus og frikirker) som fiender.</a:t>
            </a:r>
          </a:p>
          <a:p>
            <a:r>
              <a:rPr lang="nb-NO" sz="1300" dirty="0"/>
              <a:t> </a:t>
            </a:r>
          </a:p>
          <a:p>
            <a:r>
              <a:rPr lang="nb-NO" sz="1300" dirty="0"/>
              <a:t>I denne situasjonen er det av stor betydning at vi tar Jesu radikale budskap om kjærlighet på alvor. Det er et budskap som er unikt i forhold til så å si alle andre religioner.</a:t>
            </a:r>
          </a:p>
          <a:p>
            <a:r>
              <a:rPr lang="nb-NO" sz="1300" dirty="0"/>
              <a:t> </a:t>
            </a:r>
          </a:p>
          <a:p>
            <a:r>
              <a:rPr lang="nb-NO" sz="1300" dirty="0"/>
              <a:t>Denne kjærligheten kan vi ikke produsere selv, den er en frukt av en levende relasjon til Jesus. </a:t>
            </a:r>
          </a:p>
          <a:p>
            <a:r>
              <a:rPr lang="nb-NO" sz="1300" dirty="0"/>
              <a:t>Mange forfulgte kristne er et eksempel på medkristne som viser at en slik kjærlighet er mulig, med Guds hjelp, når vi er grener på hans vintre, </a:t>
            </a:r>
            <a:r>
              <a:rPr lang="nb-NO" sz="1300" dirty="0" err="1"/>
              <a:t>Joh</a:t>
            </a:r>
            <a:r>
              <a:rPr lang="nb-NO" sz="1300" dirty="0"/>
              <a:t> 15,1-17. Det er for øvrig svært tankevekkende at Jesus i vers 18 kommer med følgende sterke utsagn: «Om verden hater dere, skal dere vite at den har hatet meg først.» </a:t>
            </a:r>
          </a:p>
          <a:p>
            <a:r>
              <a:rPr lang="nb-NO" sz="1300" dirty="0"/>
              <a:t> </a:t>
            </a:r>
          </a:p>
          <a:p>
            <a:r>
              <a:rPr lang="nb-NO" sz="1300" dirty="0"/>
              <a:t>Kristen tro er dypest sett ikke en RELIGION med regler og ritualer, men en RELASJON til den oppstandne og levende Jesus Kristus.</a:t>
            </a:r>
          </a:p>
          <a:p>
            <a:br>
              <a:rPr lang="nb-NO" sz="1300" dirty="0"/>
            </a:br>
            <a:r>
              <a:rPr lang="nb-NO" sz="1300" dirty="0"/>
              <a:t>Som kristne må vi ta på alvor at bibeltroskap også handler om vår kjærlighet til medmennesker. Uten kjærlighet vil rette meninger og sunn lære bli kraftløs og selvmotsigende. Kjærlighetens høysang i 1 </a:t>
            </a:r>
            <a:r>
              <a:rPr lang="nb-NO" sz="1300" dirty="0" err="1"/>
              <a:t>Korinterbrev</a:t>
            </a:r>
            <a:r>
              <a:rPr lang="nb-NO" sz="1300" dirty="0"/>
              <a:t> 13 gir et krystallklart og ransakende budskap om dette:</a:t>
            </a:r>
          </a:p>
          <a:p>
            <a:r>
              <a:rPr lang="nb-NO" sz="1300" dirty="0"/>
              <a:t> </a:t>
            </a:r>
          </a:p>
          <a:p>
            <a:r>
              <a:rPr lang="nb-NO" sz="1300" dirty="0"/>
              <a:t>Om jeg taler med menneskers og englers tunger, men ikke har kjærlighet, </a:t>
            </a:r>
          </a:p>
          <a:p>
            <a:r>
              <a:rPr lang="nb-NO" sz="1300" dirty="0"/>
              <a:t>da er jeg bare drønnende malm eller en klingende bjelle. </a:t>
            </a:r>
          </a:p>
          <a:p>
            <a:r>
              <a:rPr lang="nb-NO" sz="1300" dirty="0"/>
              <a:t>Om jeg har profetisk gave, kjenner alle hemmeligheter og eier all kunnskap, </a:t>
            </a:r>
          </a:p>
          <a:p>
            <a:r>
              <a:rPr lang="nb-NO" sz="1300" dirty="0"/>
              <a:t>om jeg har all tro så jeg kan flytte fjell, </a:t>
            </a:r>
          </a:p>
          <a:p>
            <a:r>
              <a:rPr lang="nb-NO" sz="1300" dirty="0"/>
              <a:t>men ikke har kjærlighet, da er jeg intet. </a:t>
            </a:r>
          </a:p>
          <a:p>
            <a:r>
              <a:rPr lang="nb-NO" sz="1300" dirty="0"/>
              <a:t>Om jeg gir alt jeg eier til brød for de fattige, </a:t>
            </a:r>
          </a:p>
          <a:p>
            <a:r>
              <a:rPr lang="nb-NO" sz="1300" dirty="0"/>
              <a:t>ja, om jeg gir meg selv til å brennes, men ikke har kjærlighet, </a:t>
            </a:r>
          </a:p>
          <a:p>
            <a:r>
              <a:rPr lang="nb-NO" sz="1300" dirty="0"/>
              <a:t>da har jeg ingen ting vunnet. </a:t>
            </a:r>
          </a:p>
          <a:p>
            <a:r>
              <a:rPr lang="nb-NO" sz="1300" dirty="0"/>
              <a:t>(1 Kor 13,1-3)</a:t>
            </a:r>
          </a:p>
          <a:p>
            <a:r>
              <a:rPr lang="nb-NO" sz="1300" dirty="0"/>
              <a:t> </a:t>
            </a:r>
          </a:p>
          <a:p>
            <a:r>
              <a:rPr lang="nb-NO" sz="1300" dirty="0"/>
              <a:t>I møte med et samfunn og en kultur som på flere områder kolliderer med vår tro og vår dypeste overbevisning, er Paulus’ påminnelse i 2 Tim 1,7 av grunnleggende betydning:</a:t>
            </a:r>
          </a:p>
          <a:p>
            <a:endParaRPr lang="nb-NO" sz="1300" dirty="0"/>
          </a:p>
          <a:p>
            <a:r>
              <a:rPr lang="nb-NO" sz="1300" i="1" dirty="0"/>
              <a:t>«Gud ga oss ikke en ånd som gjør motløs; vi fikk Ånden som gir </a:t>
            </a:r>
            <a:r>
              <a:rPr lang="nb-NO" sz="1300" b="1" i="1" dirty="0"/>
              <a:t>kraft</a:t>
            </a:r>
            <a:r>
              <a:rPr lang="nb-NO" sz="1300" i="1" dirty="0"/>
              <a:t>, </a:t>
            </a:r>
            <a:r>
              <a:rPr lang="nb-NO" sz="1300" b="1" i="1" dirty="0"/>
              <a:t>kjærlighet</a:t>
            </a:r>
            <a:r>
              <a:rPr lang="nb-NO" sz="1300" i="1" dirty="0"/>
              <a:t> og </a:t>
            </a:r>
            <a:r>
              <a:rPr lang="nb-NO" sz="1300" b="1" i="1" dirty="0"/>
              <a:t>visdom</a:t>
            </a:r>
            <a:r>
              <a:rPr lang="nb-NO" sz="1300" i="1" dirty="0"/>
              <a:t>.» </a:t>
            </a:r>
            <a:r>
              <a:rPr lang="nb-NO" sz="1300" dirty="0"/>
              <a:t>(Bibel 2011). </a:t>
            </a:r>
          </a:p>
          <a:p>
            <a:endParaRPr lang="nb-NO" sz="1300" dirty="0"/>
          </a:p>
          <a:p>
            <a:r>
              <a:rPr lang="nb-NO" sz="1300" dirty="0"/>
              <a:t>Dette er tre kvaliteter og verdier vi er helt avhengige av i tiden som ligger foran.</a:t>
            </a:r>
          </a:p>
          <a:p>
            <a:r>
              <a:rPr lang="nb-NO" sz="1300" dirty="0"/>
              <a:t>Det er grunn til å be om, minne hverandre på og støtte hverandre i følgende sannhet: Gud vil ikke at vi skal være </a:t>
            </a:r>
            <a:r>
              <a:rPr lang="nb-NO" sz="1300" b="1" dirty="0"/>
              <a:t>mismodige </a:t>
            </a:r>
            <a:r>
              <a:rPr lang="nb-NO" sz="1300" dirty="0"/>
              <a:t>eller </a:t>
            </a:r>
            <a:r>
              <a:rPr lang="nb-NO" sz="1300" b="1" dirty="0"/>
              <a:t>hovmodige</a:t>
            </a:r>
            <a:r>
              <a:rPr lang="nb-NO" sz="1300" dirty="0"/>
              <a:t>, men </a:t>
            </a:r>
            <a:r>
              <a:rPr lang="nb-NO" sz="1300" b="1" dirty="0"/>
              <a:t>frimodige</a:t>
            </a:r>
            <a:r>
              <a:rPr lang="nb-NO" sz="1300" dirty="0"/>
              <a:t>.</a:t>
            </a:r>
          </a:p>
          <a:p>
            <a:endParaRPr lang="nb-NO"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32</a:t>
            </a:fld>
            <a:endParaRPr lang="nb-NO"/>
          </a:p>
        </p:txBody>
      </p:sp>
    </p:spTree>
    <p:extLst>
      <p:ext uri="{BB962C8B-B14F-4D97-AF65-F5344CB8AC3E}">
        <p14:creationId xmlns:p14="http://schemas.microsoft.com/office/powerpoint/2010/main" val="11154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6FEB7B3-C659-4ABF-9BBC-24DDFA43AE68}" type="datetimeFigureOut">
              <a:rPr lang="nb-NO" smtClean="0"/>
              <a:t>29.08.2022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80139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29.08.2022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7661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29.08.2022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402441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29.08.2022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65337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6FEB7B3-C659-4ABF-9BBC-24DDFA43AE68}" type="datetimeFigureOut">
              <a:rPr lang="nb-NO" smtClean="0"/>
              <a:t>29.08.2022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39767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6FEB7B3-C659-4ABF-9BBC-24DDFA43AE68}" type="datetimeFigureOut">
              <a:rPr lang="nb-NO" smtClean="0"/>
              <a:t>29.08.2022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00361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6FEB7B3-C659-4ABF-9BBC-24DDFA43AE68}" type="datetimeFigureOut">
              <a:rPr lang="nb-NO" smtClean="0"/>
              <a:t>29.08.2022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73881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6FEB7B3-C659-4ABF-9BBC-24DDFA43AE68}" type="datetimeFigureOut">
              <a:rPr lang="nb-NO" smtClean="0"/>
              <a:t>29.08.2022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73475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6FEB7B3-C659-4ABF-9BBC-24DDFA43AE68}" type="datetimeFigureOut">
              <a:rPr lang="nb-NO" smtClean="0"/>
              <a:t>29.08.2022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2776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6FEB7B3-C659-4ABF-9BBC-24DDFA43AE68}" type="datetimeFigureOut">
              <a:rPr lang="nb-NO" smtClean="0"/>
              <a:t>29.08.2022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22299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6FEB7B3-C659-4ABF-9BBC-24DDFA43AE68}" type="datetimeFigureOut">
              <a:rPr lang="nb-NO" smtClean="0"/>
              <a:t>29.08.2022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7237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9000">
              <a:srgbClr val="D4DEFF">
                <a:lumMod val="0"/>
                <a:lumOff val="100000"/>
                <a:alpha val="27000"/>
              </a:srgbClr>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EB7B3-C659-4ABF-9BBC-24DDFA43AE68}" type="datetimeFigureOut">
              <a:rPr lang="nb-NO" smtClean="0"/>
              <a:t>29.08.2022</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8D93A-1EA3-4EB8-BE8B-696F500D9A4D}" type="slidenum">
              <a:rPr lang="nb-NO" smtClean="0"/>
              <a:t>‹#›</a:t>
            </a:fld>
            <a:endParaRPr lang="nb-NO"/>
          </a:p>
        </p:txBody>
      </p:sp>
    </p:spTree>
    <p:extLst>
      <p:ext uri="{BB962C8B-B14F-4D97-AF65-F5344CB8AC3E}">
        <p14:creationId xmlns:p14="http://schemas.microsoft.com/office/powerpoint/2010/main" val="26172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271464" y="692696"/>
            <a:ext cx="9433048" cy="2585323"/>
          </a:xfrm>
          <a:prstGeom prst="rect">
            <a:avLst/>
          </a:prstGeom>
          <a:noFill/>
        </p:spPr>
        <p:txBody>
          <a:bodyPr wrap="square" rtlCol="0">
            <a:spAutoFit/>
          </a:bodyPr>
          <a:lstStyle/>
          <a:p>
            <a:pPr algn="ctr"/>
            <a:r>
              <a:rPr lang="nb-NO" sz="4800" b="1" dirty="0">
                <a:solidFill>
                  <a:srgbClr val="7030A0"/>
                </a:solidFill>
                <a:latin typeface="Arial Black" panose="020B0A04020102020204" pitchFamily="34" charset="0"/>
              </a:rPr>
              <a:t>Å følge Jesus </a:t>
            </a:r>
          </a:p>
          <a:p>
            <a:pPr algn="ctr"/>
            <a:r>
              <a:rPr lang="nb-NO" sz="4800" b="1" dirty="0">
                <a:solidFill>
                  <a:srgbClr val="7030A0"/>
                </a:solidFill>
                <a:latin typeface="Arial Black" panose="020B0A04020102020204" pitchFamily="34" charset="0"/>
              </a:rPr>
              <a:t>i en kjønnsnøytral tid.</a:t>
            </a:r>
          </a:p>
          <a:p>
            <a:pPr algn="ctr"/>
            <a:r>
              <a:rPr lang="nb-NO" sz="6000" b="1" dirty="0">
                <a:solidFill>
                  <a:srgbClr val="7030A0"/>
                </a:solidFill>
                <a:latin typeface="Arial Black" panose="020B0A04020102020204" pitchFamily="34" charset="0"/>
              </a:rPr>
              <a:t>Hva gjør vi?</a:t>
            </a:r>
            <a:endParaRPr lang="nb-NO" sz="6000" b="1" dirty="0">
              <a:solidFill>
                <a:srgbClr val="FF0000"/>
              </a:solidFill>
              <a:latin typeface="Arial Black" panose="020B0A04020102020204" pitchFamily="34" charset="0"/>
            </a:endParaRPr>
          </a:p>
        </p:txBody>
      </p:sp>
      <p:pic>
        <p:nvPicPr>
          <p:cNvPr id="4" name="Bilde 3">
            <a:extLst>
              <a:ext uri="{FF2B5EF4-FFF2-40B4-BE49-F238E27FC236}">
                <a16:creationId xmlns:a16="http://schemas.microsoft.com/office/drawing/2014/main" id="{B7F149CE-0C6D-4AD3-966F-60679DE3C1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55840" y="3356992"/>
            <a:ext cx="2736304" cy="1824203"/>
          </a:xfrm>
          <a:prstGeom prst="rect">
            <a:avLst/>
          </a:prstGeom>
        </p:spPr>
      </p:pic>
      <p:sp>
        <p:nvSpPr>
          <p:cNvPr id="3" name="TekstSylinder 2">
            <a:extLst>
              <a:ext uri="{FF2B5EF4-FFF2-40B4-BE49-F238E27FC236}">
                <a16:creationId xmlns:a16="http://schemas.microsoft.com/office/drawing/2014/main" id="{829742C8-2D4E-FEBD-1047-4448C941B6AA}"/>
              </a:ext>
            </a:extLst>
          </p:cNvPr>
          <p:cNvSpPr txBox="1"/>
          <p:nvPr/>
        </p:nvSpPr>
        <p:spPr>
          <a:xfrm>
            <a:off x="1055440" y="5445224"/>
            <a:ext cx="9937104" cy="1015663"/>
          </a:xfrm>
          <a:prstGeom prst="rect">
            <a:avLst/>
          </a:prstGeom>
          <a:noFill/>
        </p:spPr>
        <p:txBody>
          <a:bodyPr wrap="square" rtlCol="0">
            <a:spAutoFit/>
          </a:bodyPr>
          <a:lstStyle/>
          <a:p>
            <a:pPr algn="ctr"/>
            <a:r>
              <a:rPr lang="nb-NO" sz="3200" b="1" dirty="0"/>
              <a:t>Folkemøte i Filadelfia Vennesla, søndag 28. august 2022</a:t>
            </a:r>
          </a:p>
          <a:p>
            <a:pPr algn="ctr"/>
            <a:r>
              <a:rPr lang="nb-NO" sz="2800" dirty="0"/>
              <a:t>v/ Øivind Benestad, Stiftelsen </a:t>
            </a:r>
            <a:r>
              <a:rPr lang="nb-NO" sz="2800" dirty="0" err="1"/>
              <a:t>MorFarBarn</a:t>
            </a:r>
            <a:endParaRPr lang="nb-NO" sz="2800" dirty="0"/>
          </a:p>
        </p:txBody>
      </p:sp>
    </p:spTree>
    <p:extLst>
      <p:ext uri="{BB962C8B-B14F-4D97-AF65-F5344CB8AC3E}">
        <p14:creationId xmlns:p14="http://schemas.microsoft.com/office/powerpoint/2010/main" val="111143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356FDD-8935-4C25-9C60-1B3B6435786E}"/>
              </a:ext>
            </a:extLst>
          </p:cNvPr>
          <p:cNvSpPr>
            <a:spLocks noGrp="1"/>
          </p:cNvSpPr>
          <p:nvPr>
            <p:ph type="ctrTitle"/>
          </p:nvPr>
        </p:nvSpPr>
        <p:spPr>
          <a:xfrm>
            <a:off x="407368" y="410964"/>
            <a:ext cx="11449272" cy="3594100"/>
          </a:xfrm>
        </p:spPr>
        <p:txBody>
          <a:bodyPr>
            <a:normAutofit fontScale="90000"/>
          </a:bodyPr>
          <a:lstStyle/>
          <a:p>
            <a:br>
              <a:rPr lang="nb-NO" sz="5400" dirty="0">
                <a:solidFill>
                  <a:srgbClr val="0070C0"/>
                </a:solidFill>
                <a:latin typeface="Arial Black" panose="020B0A04020102020204" pitchFamily="34" charset="0"/>
              </a:rPr>
            </a:br>
            <a:br>
              <a:rPr lang="nb-NO" sz="5400" dirty="0">
                <a:solidFill>
                  <a:srgbClr val="0070C0"/>
                </a:solidFill>
                <a:latin typeface="Arial Black" panose="020B0A04020102020204" pitchFamily="34" charset="0"/>
              </a:rPr>
            </a:br>
            <a:br>
              <a:rPr lang="nb-NO" sz="5400" dirty="0">
                <a:solidFill>
                  <a:srgbClr val="0070C0"/>
                </a:solidFill>
                <a:latin typeface="Arial Black" panose="020B0A04020102020204" pitchFamily="34" charset="0"/>
              </a:rPr>
            </a:br>
            <a:r>
              <a:rPr lang="nb-NO" sz="6700" dirty="0">
                <a:solidFill>
                  <a:srgbClr val="FF0000"/>
                </a:solidFill>
                <a:latin typeface="Arial Black" panose="020B0A04020102020204" pitchFamily="34" charset="0"/>
              </a:rPr>
              <a:t>Viktige nett-ressurser:</a:t>
            </a:r>
            <a:br>
              <a:rPr lang="nb-NO" sz="5400" dirty="0">
                <a:solidFill>
                  <a:srgbClr val="0070C0"/>
                </a:solidFill>
                <a:latin typeface="Arial Black" panose="020B0A04020102020204" pitchFamily="34" charset="0"/>
              </a:rPr>
            </a:br>
            <a:br>
              <a:rPr lang="nb-NO" sz="1800" dirty="0">
                <a:solidFill>
                  <a:srgbClr val="0070C0"/>
                </a:solidFill>
                <a:latin typeface="Arial Black" panose="020B0A04020102020204" pitchFamily="34" charset="0"/>
              </a:rPr>
            </a:br>
            <a:r>
              <a:rPr lang="nb-NO" dirty="0">
                <a:solidFill>
                  <a:srgbClr val="002060"/>
                </a:solidFill>
                <a:latin typeface="Arial Black" panose="020B0A04020102020204" pitchFamily="34" charset="0"/>
              </a:rPr>
              <a:t>Samlivsbanken.no</a:t>
            </a:r>
            <a:br>
              <a:rPr lang="nb-NO" dirty="0">
                <a:solidFill>
                  <a:srgbClr val="002060"/>
                </a:solidFill>
                <a:latin typeface="Arial Black" panose="020B0A04020102020204" pitchFamily="34" charset="0"/>
              </a:rPr>
            </a:br>
            <a:r>
              <a:rPr lang="nb-NO" dirty="0">
                <a:solidFill>
                  <a:srgbClr val="002060"/>
                </a:solidFill>
                <a:latin typeface="Arial Black" panose="020B0A04020102020204" pitchFamily="34" charset="0"/>
              </a:rPr>
              <a:t>Samlivsrevolusjonen.no</a:t>
            </a:r>
            <a:br>
              <a:rPr lang="nb-NO" dirty="0">
                <a:solidFill>
                  <a:srgbClr val="002060"/>
                </a:solidFill>
                <a:latin typeface="Arial Black" panose="020B0A04020102020204" pitchFamily="34" charset="0"/>
              </a:rPr>
            </a:br>
            <a:r>
              <a:rPr lang="nb-NO" dirty="0">
                <a:solidFill>
                  <a:srgbClr val="002060"/>
                </a:solidFill>
                <a:latin typeface="Arial Black" panose="020B0A04020102020204" pitchFamily="34" charset="0"/>
              </a:rPr>
              <a:t>Foreldrenettverket.no</a:t>
            </a:r>
            <a:br>
              <a:rPr lang="nb-NO" dirty="0">
                <a:solidFill>
                  <a:srgbClr val="002060"/>
                </a:solidFill>
                <a:latin typeface="Arial Black" panose="020B0A04020102020204" pitchFamily="34" charset="0"/>
              </a:rPr>
            </a:br>
            <a:r>
              <a:rPr lang="nb-NO" dirty="0">
                <a:solidFill>
                  <a:srgbClr val="002060"/>
                </a:solidFill>
                <a:latin typeface="Arial Black" panose="020B0A04020102020204" pitchFamily="34" charset="0"/>
              </a:rPr>
              <a:t>Transinfo.no * GenderChallenge.no</a:t>
            </a:r>
            <a:br>
              <a:rPr lang="nb-NO" dirty="0">
                <a:solidFill>
                  <a:srgbClr val="002060"/>
                </a:solidFill>
                <a:latin typeface="Arial Black" panose="020B0A04020102020204" pitchFamily="34" charset="0"/>
              </a:rPr>
            </a:br>
            <a:r>
              <a:rPr lang="nb-NO" dirty="0">
                <a:solidFill>
                  <a:srgbClr val="002060"/>
                </a:solidFill>
                <a:latin typeface="Arial Black" panose="020B0A04020102020204" pitchFamily="34" charset="0"/>
              </a:rPr>
              <a:t>GuttogJente.no</a:t>
            </a:r>
            <a:br>
              <a:rPr lang="nb-NO" dirty="0">
                <a:solidFill>
                  <a:srgbClr val="002060"/>
                </a:solidFill>
                <a:latin typeface="Arial Black" panose="020B0A04020102020204" pitchFamily="34" charset="0"/>
              </a:rPr>
            </a:br>
            <a:r>
              <a:rPr lang="nb-NO" dirty="0">
                <a:solidFill>
                  <a:srgbClr val="002060"/>
                </a:solidFill>
                <a:latin typeface="Arial Black" panose="020B0A04020102020204" pitchFamily="34" charset="0"/>
              </a:rPr>
              <a:t>Samliv.info</a:t>
            </a:r>
            <a:br>
              <a:rPr lang="nb-NO" dirty="0">
                <a:solidFill>
                  <a:srgbClr val="002060"/>
                </a:solidFill>
                <a:latin typeface="Arial Black" panose="020B0A04020102020204" pitchFamily="34" charset="0"/>
              </a:rPr>
            </a:br>
            <a:r>
              <a:rPr lang="nb-NO" dirty="0">
                <a:solidFill>
                  <a:srgbClr val="002060"/>
                </a:solidFill>
                <a:latin typeface="Arial Black" panose="020B0A04020102020204" pitchFamily="34" charset="0"/>
              </a:rPr>
              <a:t>MorFarBarn.no</a:t>
            </a:r>
            <a:br>
              <a:rPr lang="nb-NO" sz="3600" dirty="0">
                <a:solidFill>
                  <a:srgbClr val="002060"/>
                </a:solidFill>
                <a:latin typeface="Arial Black" panose="020B0A04020102020204" pitchFamily="34" charset="0"/>
              </a:rPr>
            </a:br>
            <a:r>
              <a:rPr lang="nb-NO" sz="4000" dirty="0">
                <a:solidFill>
                  <a:srgbClr val="002060"/>
                </a:solidFill>
                <a:latin typeface="Arial Black" panose="020B0A04020102020204" pitchFamily="34" charset="0"/>
              </a:rPr>
              <a:t>GenSpect.org * TransGenderTrend.com</a:t>
            </a:r>
            <a:endParaRPr lang="nb-NO" sz="5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39304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209800" y="44624"/>
            <a:ext cx="7772400" cy="1470025"/>
          </a:xfrm>
        </p:spPr>
        <p:txBody>
          <a:bodyPr>
            <a:noAutofit/>
          </a:bodyPr>
          <a:lstStyle/>
          <a:p>
            <a:r>
              <a:rPr lang="nb-NO" sz="4800" b="1" dirty="0">
                <a:solidFill>
                  <a:srgbClr val="7030A0"/>
                </a:solidFill>
                <a:latin typeface="Arial" panose="020B0604020202020204" pitchFamily="34" charset="0"/>
                <a:cs typeface="Arial" panose="020B0604020202020204" pitchFamily="34" charset="0"/>
              </a:rPr>
              <a:t>www.samlivsbanken.no</a:t>
            </a:r>
          </a:p>
        </p:txBody>
      </p:sp>
      <p:pic>
        <p:nvPicPr>
          <p:cNvPr id="6" name="Bilde 5">
            <a:extLst>
              <a:ext uri="{FF2B5EF4-FFF2-40B4-BE49-F238E27FC236}">
                <a16:creationId xmlns:a16="http://schemas.microsoft.com/office/drawing/2014/main" id="{CE53986B-96AE-AA1C-B695-12F1930F2439}"/>
              </a:ext>
            </a:extLst>
          </p:cNvPr>
          <p:cNvPicPr>
            <a:picLocks noChangeAspect="1"/>
          </p:cNvPicPr>
          <p:nvPr/>
        </p:nvPicPr>
        <p:blipFill>
          <a:blip r:embed="rId2"/>
          <a:stretch>
            <a:fillRect/>
          </a:stretch>
        </p:blipFill>
        <p:spPr>
          <a:xfrm>
            <a:off x="2178637" y="0"/>
            <a:ext cx="7834725" cy="6858000"/>
          </a:xfrm>
          <a:prstGeom prst="rect">
            <a:avLst/>
          </a:prstGeom>
        </p:spPr>
      </p:pic>
    </p:spTree>
    <p:extLst>
      <p:ext uri="{BB962C8B-B14F-4D97-AF65-F5344CB8AC3E}">
        <p14:creationId xmlns:p14="http://schemas.microsoft.com/office/powerpoint/2010/main" val="414686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4762FD-4932-4DCA-8AD5-2ED164035263}"/>
              </a:ext>
            </a:extLst>
          </p:cNvPr>
          <p:cNvSpPr>
            <a:spLocks noGrp="1"/>
          </p:cNvSpPr>
          <p:nvPr>
            <p:ph type="title"/>
          </p:nvPr>
        </p:nvSpPr>
        <p:spPr>
          <a:xfrm>
            <a:off x="609600" y="-99392"/>
            <a:ext cx="10972800" cy="1143000"/>
          </a:xfrm>
        </p:spPr>
        <p:txBody>
          <a:bodyPr/>
          <a:lstStyle/>
          <a:p>
            <a:r>
              <a:rPr lang="nb-NO" dirty="0">
                <a:solidFill>
                  <a:srgbClr val="7030A0"/>
                </a:solidFill>
                <a:latin typeface="Arial Black" panose="020B0A04020102020204" pitchFamily="34" charset="0"/>
              </a:rPr>
              <a:t>Samlivsbanken.no</a:t>
            </a:r>
          </a:p>
        </p:txBody>
      </p:sp>
      <p:pic>
        <p:nvPicPr>
          <p:cNvPr id="5" name="Plassholder for innhold 4">
            <a:extLst>
              <a:ext uri="{FF2B5EF4-FFF2-40B4-BE49-F238E27FC236}">
                <a16:creationId xmlns:a16="http://schemas.microsoft.com/office/drawing/2014/main" id="{DD5D829B-2780-120F-5F95-09B7FFD1EB45}"/>
              </a:ext>
            </a:extLst>
          </p:cNvPr>
          <p:cNvPicPr>
            <a:picLocks noGrp="1" noChangeAspect="1"/>
          </p:cNvPicPr>
          <p:nvPr>
            <p:ph idx="1"/>
          </p:nvPr>
        </p:nvPicPr>
        <p:blipFill>
          <a:blip r:embed="rId2"/>
          <a:stretch>
            <a:fillRect/>
          </a:stretch>
        </p:blipFill>
        <p:spPr>
          <a:xfrm>
            <a:off x="1174802" y="811588"/>
            <a:ext cx="9673726" cy="5771774"/>
          </a:xfrm>
        </p:spPr>
      </p:pic>
    </p:spTree>
    <p:extLst>
      <p:ext uri="{BB962C8B-B14F-4D97-AF65-F5344CB8AC3E}">
        <p14:creationId xmlns:p14="http://schemas.microsoft.com/office/powerpoint/2010/main" val="368139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198EA37-7EFC-FC6F-4EF3-5AB6DB6ED3A7}"/>
              </a:ext>
            </a:extLst>
          </p:cNvPr>
          <p:cNvPicPr>
            <a:picLocks noChangeAspect="1"/>
          </p:cNvPicPr>
          <p:nvPr/>
        </p:nvPicPr>
        <p:blipFill>
          <a:blip r:embed="rId2"/>
          <a:stretch>
            <a:fillRect/>
          </a:stretch>
        </p:blipFill>
        <p:spPr>
          <a:xfrm>
            <a:off x="2178980" y="75909"/>
            <a:ext cx="7834039" cy="6706181"/>
          </a:xfrm>
          <a:prstGeom prst="rect">
            <a:avLst/>
          </a:prstGeom>
        </p:spPr>
      </p:pic>
    </p:spTree>
    <p:extLst>
      <p:ext uri="{BB962C8B-B14F-4D97-AF65-F5344CB8AC3E}">
        <p14:creationId xmlns:p14="http://schemas.microsoft.com/office/powerpoint/2010/main" val="169535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ED8CE17-87E1-FB14-D459-83BF6E33C731}"/>
              </a:ext>
            </a:extLst>
          </p:cNvPr>
          <p:cNvPicPr>
            <a:picLocks noChangeAspect="1"/>
          </p:cNvPicPr>
          <p:nvPr/>
        </p:nvPicPr>
        <p:blipFill>
          <a:blip r:embed="rId2"/>
          <a:stretch>
            <a:fillRect/>
          </a:stretch>
        </p:blipFill>
        <p:spPr>
          <a:xfrm>
            <a:off x="2490877" y="0"/>
            <a:ext cx="7210245" cy="6858000"/>
          </a:xfrm>
          <a:prstGeom prst="rect">
            <a:avLst/>
          </a:prstGeom>
        </p:spPr>
      </p:pic>
    </p:spTree>
    <p:extLst>
      <p:ext uri="{BB962C8B-B14F-4D97-AF65-F5344CB8AC3E}">
        <p14:creationId xmlns:p14="http://schemas.microsoft.com/office/powerpoint/2010/main" val="152883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B078D7C-0EFC-FC33-712D-C3F3A7CACD08}"/>
              </a:ext>
            </a:extLst>
          </p:cNvPr>
          <p:cNvPicPr>
            <a:picLocks noChangeAspect="1"/>
          </p:cNvPicPr>
          <p:nvPr/>
        </p:nvPicPr>
        <p:blipFill>
          <a:blip r:embed="rId2"/>
          <a:stretch>
            <a:fillRect/>
          </a:stretch>
        </p:blipFill>
        <p:spPr>
          <a:xfrm>
            <a:off x="1755573" y="257287"/>
            <a:ext cx="8588899" cy="6412073"/>
          </a:xfrm>
          <a:prstGeom prst="rect">
            <a:avLst/>
          </a:prstGeom>
        </p:spPr>
      </p:pic>
    </p:spTree>
    <p:extLst>
      <p:ext uri="{BB962C8B-B14F-4D97-AF65-F5344CB8AC3E}">
        <p14:creationId xmlns:p14="http://schemas.microsoft.com/office/powerpoint/2010/main" val="394196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EDB214-3F8E-AE10-E62C-1933003B2501}"/>
              </a:ext>
            </a:extLst>
          </p:cNvPr>
          <p:cNvPicPr>
            <a:picLocks noChangeAspect="1"/>
          </p:cNvPicPr>
          <p:nvPr/>
        </p:nvPicPr>
        <p:blipFill>
          <a:blip r:embed="rId2"/>
          <a:stretch>
            <a:fillRect/>
          </a:stretch>
        </p:blipFill>
        <p:spPr>
          <a:xfrm>
            <a:off x="2999656" y="149233"/>
            <a:ext cx="6192688" cy="6559534"/>
          </a:xfrm>
          <a:prstGeom prst="rect">
            <a:avLst/>
          </a:prstGeom>
        </p:spPr>
      </p:pic>
    </p:spTree>
    <p:extLst>
      <p:ext uri="{BB962C8B-B14F-4D97-AF65-F5344CB8AC3E}">
        <p14:creationId xmlns:p14="http://schemas.microsoft.com/office/powerpoint/2010/main" val="231329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5D9078-0B39-0E7D-0A09-CCF82965D001}"/>
              </a:ext>
            </a:extLst>
          </p:cNvPr>
          <p:cNvPicPr>
            <a:picLocks noChangeAspect="1"/>
          </p:cNvPicPr>
          <p:nvPr/>
        </p:nvPicPr>
        <p:blipFill>
          <a:blip r:embed="rId2"/>
          <a:stretch>
            <a:fillRect/>
          </a:stretch>
        </p:blipFill>
        <p:spPr>
          <a:xfrm>
            <a:off x="2158275" y="116632"/>
            <a:ext cx="7875449" cy="6624736"/>
          </a:xfrm>
          <a:prstGeom prst="rect">
            <a:avLst/>
          </a:prstGeom>
        </p:spPr>
      </p:pic>
    </p:spTree>
    <p:extLst>
      <p:ext uri="{BB962C8B-B14F-4D97-AF65-F5344CB8AC3E}">
        <p14:creationId xmlns:p14="http://schemas.microsoft.com/office/powerpoint/2010/main" val="266322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8487AFC-2186-8E03-913A-8FF4E836F32C}"/>
              </a:ext>
            </a:extLst>
          </p:cNvPr>
          <p:cNvPicPr>
            <a:picLocks noChangeAspect="1"/>
          </p:cNvPicPr>
          <p:nvPr/>
        </p:nvPicPr>
        <p:blipFill>
          <a:blip r:embed="rId2"/>
          <a:stretch>
            <a:fillRect/>
          </a:stretch>
        </p:blipFill>
        <p:spPr>
          <a:xfrm>
            <a:off x="2207568" y="826330"/>
            <a:ext cx="8074116" cy="5955760"/>
          </a:xfrm>
          <a:prstGeom prst="rect">
            <a:avLst/>
          </a:prstGeom>
        </p:spPr>
      </p:pic>
      <p:sp>
        <p:nvSpPr>
          <p:cNvPr id="2" name="TekstSylinder 1">
            <a:extLst>
              <a:ext uri="{FF2B5EF4-FFF2-40B4-BE49-F238E27FC236}">
                <a16:creationId xmlns:a16="http://schemas.microsoft.com/office/drawing/2014/main" id="{BF49CD66-74EA-5F21-7E48-4851508969EC}"/>
              </a:ext>
            </a:extLst>
          </p:cNvPr>
          <p:cNvSpPr txBox="1"/>
          <p:nvPr/>
        </p:nvSpPr>
        <p:spPr>
          <a:xfrm>
            <a:off x="767408" y="188640"/>
            <a:ext cx="10585176" cy="584775"/>
          </a:xfrm>
          <a:prstGeom prst="rect">
            <a:avLst/>
          </a:prstGeom>
          <a:noFill/>
        </p:spPr>
        <p:txBody>
          <a:bodyPr wrap="square" rtlCol="0">
            <a:spAutoFit/>
          </a:bodyPr>
          <a:lstStyle/>
          <a:p>
            <a:pPr algn="ctr"/>
            <a:r>
              <a:rPr lang="nb-NO" sz="3200" b="1" dirty="0"/>
              <a:t>Hovedmenyen «Ressursbank» på www.Samlivsbanken.no</a:t>
            </a:r>
          </a:p>
        </p:txBody>
      </p:sp>
    </p:spTree>
    <p:extLst>
      <p:ext uri="{BB962C8B-B14F-4D97-AF65-F5344CB8AC3E}">
        <p14:creationId xmlns:p14="http://schemas.microsoft.com/office/powerpoint/2010/main" val="148902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1A908BA-6101-ED01-009B-001CBAA47837}"/>
              </a:ext>
            </a:extLst>
          </p:cNvPr>
          <p:cNvPicPr>
            <a:picLocks noChangeAspect="1"/>
          </p:cNvPicPr>
          <p:nvPr/>
        </p:nvPicPr>
        <p:blipFill>
          <a:blip r:embed="rId2"/>
          <a:stretch>
            <a:fillRect/>
          </a:stretch>
        </p:blipFill>
        <p:spPr>
          <a:xfrm>
            <a:off x="1279742" y="896321"/>
            <a:ext cx="9632515" cy="5845047"/>
          </a:xfrm>
          <a:prstGeom prst="rect">
            <a:avLst/>
          </a:prstGeom>
        </p:spPr>
      </p:pic>
      <p:sp>
        <p:nvSpPr>
          <p:cNvPr id="4" name="TekstSylinder 3">
            <a:extLst>
              <a:ext uri="{FF2B5EF4-FFF2-40B4-BE49-F238E27FC236}">
                <a16:creationId xmlns:a16="http://schemas.microsoft.com/office/drawing/2014/main" id="{451973C2-21EB-9FE3-8DCB-C1B953B93627}"/>
              </a:ext>
            </a:extLst>
          </p:cNvPr>
          <p:cNvSpPr txBox="1"/>
          <p:nvPr/>
        </p:nvSpPr>
        <p:spPr>
          <a:xfrm>
            <a:off x="1991544" y="188640"/>
            <a:ext cx="8280920" cy="707886"/>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Samlivsrevolusjonen.no</a:t>
            </a:r>
          </a:p>
        </p:txBody>
      </p:sp>
    </p:spTree>
    <p:extLst>
      <p:ext uri="{BB962C8B-B14F-4D97-AF65-F5344CB8AC3E}">
        <p14:creationId xmlns:p14="http://schemas.microsoft.com/office/powerpoint/2010/main" val="172598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Sylinder 1"/>
          <p:cNvSpPr txBox="1">
            <a:spLocks noChangeArrowheads="1"/>
          </p:cNvSpPr>
          <p:nvPr/>
        </p:nvSpPr>
        <p:spPr bwMode="auto">
          <a:xfrm>
            <a:off x="1343473" y="404664"/>
            <a:ext cx="950505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lnSpc>
                <a:spcPct val="150000"/>
              </a:lnSpc>
              <a:spcBef>
                <a:spcPct val="0"/>
              </a:spcBef>
              <a:buClrTx/>
              <a:buSzTx/>
              <a:buFontTx/>
              <a:buNone/>
            </a:pPr>
            <a:r>
              <a:rPr lang="nb-NO" altLang="nb-NO" sz="4800" b="1" dirty="0">
                <a:solidFill>
                  <a:srgbClr val="7030A0"/>
                </a:solidFill>
                <a:latin typeface="Arial Black" panose="020B0A04020102020204" pitchFamily="34" charset="0"/>
                <a:cs typeface="Arial" panose="020B0604020202020204" pitchFamily="34" charset="0"/>
              </a:rPr>
              <a:t>Jesus sa: </a:t>
            </a:r>
          </a:p>
          <a:p>
            <a:pPr algn="ctr" eaLnBrk="1" hangingPunct="1">
              <a:spcBef>
                <a:spcPct val="0"/>
              </a:spcBef>
              <a:buClrTx/>
              <a:buSzTx/>
              <a:buFontTx/>
              <a:buNone/>
            </a:pPr>
            <a:r>
              <a:rPr lang="nb-NO" altLang="nb-NO" sz="4400" b="1" dirty="0">
                <a:latin typeface="Arial" panose="020B0604020202020204" pitchFamily="34" charset="0"/>
                <a:cs typeface="Arial" panose="020B0604020202020204" pitchFamily="34" charset="0"/>
              </a:rPr>
              <a:t>"Hvis dere </a:t>
            </a:r>
            <a:r>
              <a:rPr lang="nb-NO" altLang="nb-NO" sz="4400" b="1" u="sng" dirty="0">
                <a:solidFill>
                  <a:srgbClr val="C00000"/>
                </a:solidFill>
                <a:latin typeface="Arial" panose="020B0604020202020204" pitchFamily="34" charset="0"/>
                <a:cs typeface="Arial" panose="020B0604020202020204" pitchFamily="34" charset="0"/>
              </a:rPr>
              <a:t>blir i mitt ord</a:t>
            </a:r>
            <a:r>
              <a:rPr lang="nb-NO" altLang="nb-NO" sz="44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nb-NO" altLang="nb-NO" sz="4400" b="1" dirty="0">
                <a:latin typeface="Arial" panose="020B0604020202020204" pitchFamily="34" charset="0"/>
                <a:cs typeface="Arial" panose="020B0604020202020204" pitchFamily="34" charset="0"/>
              </a:rPr>
              <a:t>er dere virkelig mine </a:t>
            </a:r>
            <a:r>
              <a:rPr lang="nb-NO" altLang="nb-NO" sz="4400" b="1" u="sng" dirty="0">
                <a:solidFill>
                  <a:srgbClr val="C00000"/>
                </a:solidFill>
                <a:latin typeface="Arial" panose="020B0604020202020204" pitchFamily="34" charset="0"/>
                <a:cs typeface="Arial" panose="020B0604020202020204" pitchFamily="34" charset="0"/>
              </a:rPr>
              <a:t>disipler</a:t>
            </a:r>
            <a:r>
              <a:rPr lang="nb-NO" altLang="nb-NO" sz="44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nb-NO" altLang="nb-NO" sz="4400" b="1" dirty="0">
                <a:latin typeface="Arial" panose="020B0604020202020204" pitchFamily="34" charset="0"/>
                <a:cs typeface="Arial" panose="020B0604020202020204" pitchFamily="34" charset="0"/>
              </a:rPr>
              <a:t>Da skal dere </a:t>
            </a:r>
            <a:r>
              <a:rPr lang="nb-NO" altLang="nb-NO" sz="4400" b="1" u="sng" dirty="0">
                <a:solidFill>
                  <a:srgbClr val="C00000"/>
                </a:solidFill>
                <a:latin typeface="Arial" panose="020B0604020202020204" pitchFamily="34" charset="0"/>
                <a:cs typeface="Arial" panose="020B0604020202020204" pitchFamily="34" charset="0"/>
              </a:rPr>
              <a:t>kjenne sannheten</a:t>
            </a:r>
            <a:r>
              <a:rPr lang="nb-NO" altLang="nb-NO" sz="44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nb-NO" altLang="nb-NO" sz="4400" b="1" dirty="0">
                <a:latin typeface="Arial" panose="020B0604020202020204" pitchFamily="34" charset="0"/>
                <a:cs typeface="Arial" panose="020B0604020202020204" pitchFamily="34" charset="0"/>
              </a:rPr>
              <a:t>og sannheten skal gjøre dere </a:t>
            </a:r>
            <a:r>
              <a:rPr lang="nb-NO" altLang="nb-NO" sz="4400" b="1" u="sng" dirty="0">
                <a:solidFill>
                  <a:srgbClr val="C00000"/>
                </a:solidFill>
                <a:latin typeface="Arial" panose="020B0604020202020204" pitchFamily="34" charset="0"/>
                <a:cs typeface="Arial" panose="020B0604020202020204" pitchFamily="34" charset="0"/>
              </a:rPr>
              <a:t>fri</a:t>
            </a:r>
            <a:r>
              <a:rPr lang="nb-NO" altLang="nb-NO" sz="4400" b="1" dirty="0">
                <a:latin typeface="Arial" panose="020B0604020202020204" pitchFamily="34" charset="0"/>
                <a:cs typeface="Arial" panose="020B0604020202020204" pitchFamily="34" charset="0"/>
              </a:rPr>
              <a:t>.”</a:t>
            </a:r>
          </a:p>
          <a:p>
            <a:pPr algn="ctr" eaLnBrk="1" hangingPunct="1">
              <a:spcBef>
                <a:spcPct val="0"/>
              </a:spcBef>
              <a:buClrTx/>
              <a:buSzTx/>
              <a:buFontTx/>
              <a:buNone/>
            </a:pPr>
            <a:endParaRPr lang="nb-NO" altLang="nb-NO" sz="1800" i="1" dirty="0">
              <a:latin typeface="Arial" panose="020B0604020202020204" pitchFamily="34" charset="0"/>
              <a:cs typeface="Arial" panose="020B0604020202020204" pitchFamily="34" charset="0"/>
            </a:endParaRPr>
          </a:p>
          <a:p>
            <a:pPr algn="ctr" eaLnBrk="1" hangingPunct="1">
              <a:spcBef>
                <a:spcPct val="0"/>
              </a:spcBef>
              <a:buClrTx/>
              <a:buSzTx/>
              <a:buFontTx/>
              <a:buNone/>
            </a:pPr>
            <a:r>
              <a:rPr lang="nb-NO" altLang="nb-NO" sz="4000" i="1" dirty="0">
                <a:latin typeface="Arial" panose="020B0604020202020204" pitchFamily="34" charset="0"/>
                <a:cs typeface="Arial" panose="020B0604020202020204" pitchFamily="34" charset="0"/>
              </a:rPr>
              <a:t>Johannes-evangeliet 8,31-32</a:t>
            </a:r>
          </a:p>
          <a:p>
            <a:pPr eaLnBrk="1" hangingPunct="1">
              <a:spcBef>
                <a:spcPct val="0"/>
              </a:spcBef>
              <a:buClrTx/>
              <a:buSzTx/>
              <a:buFontTx/>
              <a:buNone/>
            </a:pPr>
            <a:r>
              <a:rPr lang="nb-NO" altLang="nb-NO" sz="1800" dirty="0">
                <a:latin typeface="Arial" charset="0"/>
              </a:rPr>
              <a:t> </a:t>
            </a:r>
          </a:p>
        </p:txBody>
      </p:sp>
    </p:spTree>
    <p:extLst>
      <p:ext uri="{BB962C8B-B14F-4D97-AF65-F5344CB8AC3E}">
        <p14:creationId xmlns:p14="http://schemas.microsoft.com/office/powerpoint/2010/main" val="3850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FAA1895-A3FB-6D63-270A-B3E023CEC53F}"/>
              </a:ext>
            </a:extLst>
          </p:cNvPr>
          <p:cNvPicPr>
            <a:picLocks noChangeAspect="1"/>
          </p:cNvPicPr>
          <p:nvPr/>
        </p:nvPicPr>
        <p:blipFill>
          <a:blip r:embed="rId2"/>
          <a:stretch>
            <a:fillRect/>
          </a:stretch>
        </p:blipFill>
        <p:spPr>
          <a:xfrm>
            <a:off x="2739099" y="258805"/>
            <a:ext cx="6713802" cy="6340389"/>
          </a:xfrm>
          <a:prstGeom prst="rect">
            <a:avLst/>
          </a:prstGeom>
        </p:spPr>
      </p:pic>
    </p:spTree>
    <p:extLst>
      <p:ext uri="{BB962C8B-B14F-4D97-AF65-F5344CB8AC3E}">
        <p14:creationId xmlns:p14="http://schemas.microsoft.com/office/powerpoint/2010/main" val="337790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0AD1459-C8FF-1A06-294B-E3BD98DE31AD}"/>
              </a:ext>
            </a:extLst>
          </p:cNvPr>
          <p:cNvPicPr>
            <a:picLocks noChangeAspect="1"/>
          </p:cNvPicPr>
          <p:nvPr/>
        </p:nvPicPr>
        <p:blipFill>
          <a:blip r:embed="rId2"/>
          <a:stretch>
            <a:fillRect/>
          </a:stretch>
        </p:blipFill>
        <p:spPr>
          <a:xfrm rot="21438649">
            <a:off x="1181017" y="778430"/>
            <a:ext cx="4753816" cy="5784165"/>
          </a:xfrm>
          <a:prstGeom prst="rect">
            <a:avLst/>
          </a:prstGeom>
        </p:spPr>
      </p:pic>
      <p:pic>
        <p:nvPicPr>
          <p:cNvPr id="5" name="Bilde 4">
            <a:extLst>
              <a:ext uri="{FF2B5EF4-FFF2-40B4-BE49-F238E27FC236}">
                <a16:creationId xmlns:a16="http://schemas.microsoft.com/office/drawing/2014/main" id="{EB8C9EEA-769E-17E9-F1AD-6A25D4C907FA}"/>
              </a:ext>
            </a:extLst>
          </p:cNvPr>
          <p:cNvPicPr>
            <a:picLocks noChangeAspect="1"/>
          </p:cNvPicPr>
          <p:nvPr/>
        </p:nvPicPr>
        <p:blipFill>
          <a:blip r:embed="rId3"/>
          <a:stretch>
            <a:fillRect/>
          </a:stretch>
        </p:blipFill>
        <p:spPr>
          <a:xfrm rot="176064">
            <a:off x="5920551" y="946276"/>
            <a:ext cx="5025639" cy="5615183"/>
          </a:xfrm>
          <a:prstGeom prst="rect">
            <a:avLst/>
          </a:prstGeom>
        </p:spPr>
      </p:pic>
      <p:sp>
        <p:nvSpPr>
          <p:cNvPr id="2" name="TekstSylinder 1">
            <a:extLst>
              <a:ext uri="{FF2B5EF4-FFF2-40B4-BE49-F238E27FC236}">
                <a16:creationId xmlns:a16="http://schemas.microsoft.com/office/drawing/2014/main" id="{ECF8A9F9-F845-7649-4ACC-F647F951A919}"/>
              </a:ext>
            </a:extLst>
          </p:cNvPr>
          <p:cNvSpPr txBox="1"/>
          <p:nvPr/>
        </p:nvSpPr>
        <p:spPr>
          <a:xfrm>
            <a:off x="767408" y="188640"/>
            <a:ext cx="10585176" cy="523220"/>
          </a:xfrm>
          <a:prstGeom prst="rect">
            <a:avLst/>
          </a:prstGeom>
          <a:noFill/>
        </p:spPr>
        <p:txBody>
          <a:bodyPr wrap="square" rtlCol="0">
            <a:spAutoFit/>
          </a:bodyPr>
          <a:lstStyle/>
          <a:p>
            <a:pPr algn="ctr"/>
            <a:r>
              <a:rPr lang="nb-NO" sz="2800" b="1" dirty="0"/>
              <a:t>Et par eksempler fra nye skolebøker – på www.Foreldrenettverket.no</a:t>
            </a:r>
          </a:p>
        </p:txBody>
      </p:sp>
    </p:spTree>
    <p:extLst>
      <p:ext uri="{BB962C8B-B14F-4D97-AF65-F5344CB8AC3E}">
        <p14:creationId xmlns:p14="http://schemas.microsoft.com/office/powerpoint/2010/main" val="165721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8BDA6CA-4BFA-FE09-65D7-A543A8775027}"/>
              </a:ext>
            </a:extLst>
          </p:cNvPr>
          <p:cNvPicPr>
            <a:picLocks noChangeAspect="1"/>
          </p:cNvPicPr>
          <p:nvPr/>
        </p:nvPicPr>
        <p:blipFill>
          <a:blip r:embed="rId2"/>
          <a:stretch>
            <a:fillRect/>
          </a:stretch>
        </p:blipFill>
        <p:spPr>
          <a:xfrm>
            <a:off x="3719736" y="757581"/>
            <a:ext cx="5112569" cy="5927209"/>
          </a:xfrm>
          <a:prstGeom prst="rect">
            <a:avLst/>
          </a:prstGeom>
        </p:spPr>
      </p:pic>
      <p:sp>
        <p:nvSpPr>
          <p:cNvPr id="2" name="TekstSylinder 1">
            <a:extLst>
              <a:ext uri="{FF2B5EF4-FFF2-40B4-BE49-F238E27FC236}">
                <a16:creationId xmlns:a16="http://schemas.microsoft.com/office/drawing/2014/main" id="{15DAFD50-7029-60EB-AD5D-02FFA76E2C90}"/>
              </a:ext>
            </a:extLst>
          </p:cNvPr>
          <p:cNvSpPr txBox="1"/>
          <p:nvPr/>
        </p:nvSpPr>
        <p:spPr>
          <a:xfrm>
            <a:off x="2567608" y="188640"/>
            <a:ext cx="7344816" cy="584775"/>
          </a:xfrm>
          <a:prstGeom prst="rect">
            <a:avLst/>
          </a:prstGeom>
          <a:noFill/>
        </p:spPr>
        <p:txBody>
          <a:bodyPr wrap="square" rtlCol="0">
            <a:spAutoFit/>
          </a:bodyPr>
          <a:lstStyle/>
          <a:p>
            <a:pPr algn="ctr"/>
            <a:r>
              <a:rPr lang="nb-NO" sz="3200" b="1" dirty="0">
                <a:solidFill>
                  <a:srgbClr val="7030A0"/>
                </a:solidFill>
              </a:rPr>
              <a:t>En ressurs på www.Foreldrenettverket.no</a:t>
            </a:r>
          </a:p>
        </p:txBody>
      </p:sp>
    </p:spTree>
    <p:extLst>
      <p:ext uri="{BB962C8B-B14F-4D97-AF65-F5344CB8AC3E}">
        <p14:creationId xmlns:p14="http://schemas.microsoft.com/office/powerpoint/2010/main" val="47367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05CAC03-F424-2F14-8C4B-21B005A7191A}"/>
              </a:ext>
            </a:extLst>
          </p:cNvPr>
          <p:cNvPicPr>
            <a:picLocks noChangeAspect="1"/>
          </p:cNvPicPr>
          <p:nvPr/>
        </p:nvPicPr>
        <p:blipFill>
          <a:blip r:embed="rId2"/>
          <a:stretch>
            <a:fillRect/>
          </a:stretch>
        </p:blipFill>
        <p:spPr>
          <a:xfrm>
            <a:off x="2117924" y="0"/>
            <a:ext cx="7956152" cy="6858000"/>
          </a:xfrm>
          <a:prstGeom prst="rect">
            <a:avLst/>
          </a:prstGeom>
        </p:spPr>
      </p:pic>
    </p:spTree>
    <p:extLst>
      <p:ext uri="{BB962C8B-B14F-4D97-AF65-F5344CB8AC3E}">
        <p14:creationId xmlns:p14="http://schemas.microsoft.com/office/powerpoint/2010/main" val="292946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59FBD73-2ECA-310A-5D28-52A367AAAAD5}"/>
              </a:ext>
            </a:extLst>
          </p:cNvPr>
          <p:cNvPicPr>
            <a:picLocks noChangeAspect="1"/>
          </p:cNvPicPr>
          <p:nvPr/>
        </p:nvPicPr>
        <p:blipFill>
          <a:blip r:embed="rId2"/>
          <a:stretch>
            <a:fillRect/>
          </a:stretch>
        </p:blipFill>
        <p:spPr>
          <a:xfrm>
            <a:off x="2495600" y="241774"/>
            <a:ext cx="7560840" cy="6405924"/>
          </a:xfrm>
          <a:prstGeom prst="rect">
            <a:avLst/>
          </a:prstGeom>
        </p:spPr>
      </p:pic>
    </p:spTree>
    <p:extLst>
      <p:ext uri="{BB962C8B-B14F-4D97-AF65-F5344CB8AC3E}">
        <p14:creationId xmlns:p14="http://schemas.microsoft.com/office/powerpoint/2010/main" val="243643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919537" y="188641"/>
            <a:ext cx="8280920" cy="113877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Det kristne svaret:</a:t>
            </a:r>
          </a:p>
          <a:p>
            <a:pPr algn="ctr"/>
            <a:r>
              <a:rPr lang="nb-NO" sz="4400" dirty="0">
                <a:solidFill>
                  <a:srgbClr val="7030A0"/>
                </a:solidFill>
                <a:latin typeface="Arial Black" panose="020B0A04020102020204" pitchFamily="34" charset="0"/>
              </a:rPr>
              <a:t>Et tydelig JA-budskap</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12635599" y="2375270"/>
            <a:ext cx="3194357" cy="2248258"/>
          </a:xfrm>
          <a:prstGeom prst="rect">
            <a:avLst/>
          </a:prstGeom>
          <a:ln>
            <a:solidFill>
              <a:schemeClr val="bg1">
                <a:lumMod val="95000"/>
              </a:schemeClr>
            </a:solidFill>
          </a:ln>
        </p:spPr>
      </p:pic>
      <p:sp>
        <p:nvSpPr>
          <p:cNvPr id="2" name="Ellipse 1"/>
          <p:cNvSpPr/>
          <p:nvPr/>
        </p:nvSpPr>
        <p:spPr>
          <a:xfrm rot="21358730">
            <a:off x="12682268" y="976653"/>
            <a:ext cx="2347192" cy="701521"/>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p:cNvSpPr txBox="1"/>
          <p:nvPr/>
        </p:nvSpPr>
        <p:spPr>
          <a:xfrm>
            <a:off x="1775520" y="1412776"/>
            <a:ext cx="8784976" cy="5170646"/>
          </a:xfrm>
          <a:prstGeom prst="rect">
            <a:avLst/>
          </a:prstGeom>
          <a:noFill/>
        </p:spPr>
        <p:txBody>
          <a:bodyPr wrap="square" rtlCol="0">
            <a:spAutoFit/>
          </a:bodyPr>
          <a:lstStyle/>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Bibelen som forpliktende autoritet for tro, lære og liv.</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ekteskapet som Guds skaperordning for én mann og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én kvinne, undervist og bekreftet av Jesus og apostlene.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mor-far-barn-relasjonens særstilling og unike betydning.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barns gudgitte rett til å kjenne sin egen mor og far.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Verken mor eller far er overflødig.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 som en gave, og ikke som en rettighet eller handelsvare.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betydningen av blodsbånd, slekt og biologisk tilhørighet.</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barneperspektivet i kirkens teologi og praksis.</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FNs Barnekonvensjon: «Barn har rett til, så langt det er mulig, å kjenne sine foreldre og få omsorg fra dem.»</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biologiske realiteter, barns rettigheter og Bibelens budskap.</a:t>
            </a:r>
          </a:p>
          <a:p>
            <a:pPr algn="ctr"/>
            <a:r>
              <a:rPr lang="nb-NO" sz="2200" i="1" dirty="0">
                <a:latin typeface="+mj-lt"/>
              </a:rPr>
              <a:t>Vår tro og vårt budskap bygger på et tydelig JA </a:t>
            </a:r>
          </a:p>
          <a:p>
            <a:pPr algn="ctr"/>
            <a:r>
              <a:rPr lang="nb-NO" sz="2200" i="1" dirty="0">
                <a:latin typeface="+mj-lt"/>
              </a:rPr>
              <a:t>til Guds gode vilje på alle livsområder.</a:t>
            </a:r>
          </a:p>
        </p:txBody>
      </p:sp>
    </p:spTree>
    <p:extLst>
      <p:ext uri="{BB962C8B-B14F-4D97-AF65-F5344CB8AC3E}">
        <p14:creationId xmlns:p14="http://schemas.microsoft.com/office/powerpoint/2010/main" val="13166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A6C0FEE-E6BD-4A5A-A20D-F7212430A6E9}"/>
              </a:ext>
            </a:extLst>
          </p:cNvPr>
          <p:cNvSpPr txBox="1">
            <a:spLocks noChangeArrowheads="1"/>
          </p:cNvSpPr>
          <p:nvPr/>
        </p:nvSpPr>
        <p:spPr bwMode="auto">
          <a:xfrm>
            <a:off x="2447926" y="404814"/>
            <a:ext cx="7413625"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b-NO" altLang="nb-NO" sz="4400" b="1" dirty="0">
                <a:solidFill>
                  <a:srgbClr val="7030A0"/>
                </a:solidFill>
                <a:latin typeface="Arial Black" panose="020B0A04020102020204" pitchFamily="34" charset="0"/>
              </a:rPr>
              <a:t>Lev i sannheten!</a:t>
            </a:r>
          </a:p>
          <a:p>
            <a:pPr algn="ctr"/>
            <a:r>
              <a:rPr lang="nb-NO" altLang="nb-NO" sz="2400" b="1" i="1" dirty="0">
                <a:latin typeface="Calibri" panose="020F0502020204030204" pitchFamily="34" charset="0"/>
                <a:ea typeface="Calibri" panose="020F0502020204030204" pitchFamily="34" charset="0"/>
                <a:cs typeface="Times New Roman" panose="02020603050405020304" pitchFamily="18" charset="0"/>
              </a:rPr>
              <a:t>Av Jan Hus, tsjekkisk reformator, </a:t>
            </a:r>
            <a:r>
              <a:rPr lang="nb-NO" altLang="nb-NO" sz="2400" b="1" i="1" dirty="0" err="1">
                <a:latin typeface="Calibri" panose="020F0502020204030204" pitchFamily="34" charset="0"/>
                <a:ea typeface="Calibri" panose="020F0502020204030204" pitchFamily="34" charset="0"/>
                <a:cs typeface="Times New Roman" panose="02020603050405020304" pitchFamily="18" charset="0"/>
              </a:rPr>
              <a:t>ca</a:t>
            </a:r>
            <a:r>
              <a:rPr lang="nb-NO" altLang="nb-NO" sz="2400" b="1" i="1" dirty="0">
                <a:latin typeface="Calibri" panose="020F0502020204030204" pitchFamily="34" charset="0"/>
                <a:ea typeface="Calibri" panose="020F0502020204030204" pitchFamily="34" charset="0"/>
                <a:cs typeface="Times New Roman" panose="02020603050405020304" pitchFamily="18" charset="0"/>
              </a:rPr>
              <a:t> år 1400</a:t>
            </a:r>
          </a:p>
          <a:p>
            <a:pPr algn="ctr"/>
            <a:endParaRPr lang="nb-NO" altLang="nb-NO" sz="1400" dirty="0"/>
          </a:p>
          <a:p>
            <a:pPr algn="ctr"/>
            <a:r>
              <a:rPr lang="nb-NO" altLang="nb-NO" sz="2600" b="1" dirty="0"/>
              <a:t>«Søk sannheten,</a:t>
            </a:r>
          </a:p>
          <a:p>
            <a:pPr algn="ctr"/>
            <a:r>
              <a:rPr lang="nb-NO" altLang="nb-NO" sz="2600" b="1" dirty="0"/>
              <a:t>lytt til sannheten,</a:t>
            </a:r>
          </a:p>
          <a:p>
            <a:pPr algn="ctr"/>
            <a:r>
              <a:rPr lang="nb-NO" altLang="nb-NO" sz="2600" b="1" dirty="0"/>
              <a:t>lær sannheten,</a:t>
            </a:r>
          </a:p>
          <a:p>
            <a:pPr algn="ctr"/>
            <a:r>
              <a:rPr lang="nb-NO" altLang="nb-NO" sz="2600" b="1" dirty="0"/>
              <a:t>elsk sannheten,</a:t>
            </a:r>
          </a:p>
          <a:p>
            <a:pPr algn="ctr"/>
            <a:r>
              <a:rPr lang="nb-NO" altLang="nb-NO" sz="2600" b="1" dirty="0"/>
              <a:t>tal sannheten,</a:t>
            </a:r>
          </a:p>
          <a:p>
            <a:pPr algn="ctr"/>
            <a:r>
              <a:rPr lang="nb-NO" altLang="nb-NO" sz="2600" b="1" dirty="0"/>
              <a:t>hold fast på sannheten,</a:t>
            </a:r>
          </a:p>
          <a:p>
            <a:pPr algn="ctr"/>
            <a:r>
              <a:rPr lang="nb-NO" altLang="nb-NO" sz="2600" b="1" dirty="0"/>
              <a:t>forsvar sannheten –</a:t>
            </a:r>
          </a:p>
          <a:p>
            <a:pPr algn="ctr"/>
            <a:r>
              <a:rPr lang="nb-NO" altLang="nb-NO" sz="2600" b="1" dirty="0"/>
              <a:t>for sannheten vil sette dere fri</a:t>
            </a:r>
          </a:p>
          <a:p>
            <a:pPr algn="ctr"/>
            <a:r>
              <a:rPr lang="nb-NO" altLang="nb-NO" sz="2600" b="1" dirty="0"/>
              <a:t>fra synd, fra djevelen,</a:t>
            </a:r>
          </a:p>
          <a:p>
            <a:pPr algn="ctr"/>
            <a:r>
              <a:rPr lang="nb-NO" altLang="nb-NO" sz="2600" b="1" dirty="0"/>
              <a:t>fra sjelens død,</a:t>
            </a:r>
          </a:p>
          <a:p>
            <a:pPr algn="ctr"/>
            <a:r>
              <a:rPr lang="nb-NO" altLang="nb-NO" sz="2600" b="1" dirty="0"/>
              <a:t>og til slutt fra den evige død.»</a:t>
            </a:r>
            <a:endParaRPr lang="nb-NO" altLang="nb-NO" dirty="0">
              <a:latin typeface="Maiandra GD" panose="020E0502030308020204" pitchFamily="34" charset="0"/>
            </a:endParaRPr>
          </a:p>
          <a:p>
            <a:pPr algn="ctr"/>
            <a:r>
              <a:rPr lang="nb-NO" altLang="nb-NO" dirty="0">
                <a:latin typeface="Calibri" panose="020F0502020204030204" pitchFamily="34" charset="0"/>
                <a:cs typeface="Calibri" panose="020F0502020204030204" pitchFamily="34" charset="0"/>
              </a:rPr>
              <a:t> </a:t>
            </a:r>
            <a:endParaRPr lang="nb-NO" altLang="nb-N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Sylinder 1"/>
          <p:cNvSpPr txBox="1">
            <a:spLocks noChangeArrowheads="1"/>
          </p:cNvSpPr>
          <p:nvPr/>
        </p:nvSpPr>
        <p:spPr bwMode="auto">
          <a:xfrm>
            <a:off x="1524001" y="652622"/>
            <a:ext cx="91090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spcBef>
                <a:spcPct val="0"/>
              </a:spcBef>
              <a:buClrTx/>
              <a:buSzTx/>
              <a:buNone/>
            </a:pPr>
            <a:r>
              <a:rPr lang="nb-NO" altLang="nb-NO" sz="3600" dirty="0">
                <a:solidFill>
                  <a:srgbClr val="7030A0"/>
                </a:solidFill>
                <a:latin typeface="Arial Black" panose="020B0A04020102020204" pitchFamily="34" charset="0"/>
                <a:cs typeface="Arial" panose="020B0604020202020204" pitchFamily="34" charset="0"/>
              </a:rPr>
              <a:t>Efeserbrevet 4,14-15</a:t>
            </a:r>
          </a:p>
          <a:p>
            <a:pPr algn="ctr" eaLnBrk="1" hangingPunct="1">
              <a:spcBef>
                <a:spcPct val="0"/>
              </a:spcBef>
              <a:buClrTx/>
              <a:buSzTx/>
              <a:buFontTx/>
              <a:buNone/>
            </a:pPr>
            <a:endParaRPr lang="nb-NO" altLang="nb-NO" sz="1200" b="1" dirty="0">
              <a:latin typeface="Arial" panose="020B0604020202020204" pitchFamily="34" charset="0"/>
              <a:cs typeface="Arial" panose="020B0604020202020204" pitchFamily="34" charset="0"/>
            </a:endParaRPr>
          </a:p>
          <a:p>
            <a:pPr algn="ctr" eaLnBrk="1" hangingPunct="1">
              <a:spcBef>
                <a:spcPct val="0"/>
              </a:spcBef>
              <a:buClrTx/>
              <a:buSzTx/>
              <a:buFontTx/>
              <a:buNone/>
            </a:pPr>
            <a:r>
              <a:rPr lang="nb-NO" altLang="nb-NO" sz="3200" b="1" dirty="0">
                <a:latin typeface="Arial" panose="020B0604020202020204" pitchFamily="34" charset="0"/>
                <a:cs typeface="Arial" panose="020B0604020202020204" pitchFamily="34" charset="0"/>
              </a:rPr>
              <a:t>Vi skal ikke lenger være umyndige småbarn, </a:t>
            </a:r>
          </a:p>
          <a:p>
            <a:pPr algn="ctr" eaLnBrk="1" hangingPunct="1">
              <a:spcBef>
                <a:spcPct val="0"/>
              </a:spcBef>
              <a:buClrTx/>
              <a:buSzTx/>
              <a:buFontTx/>
              <a:buNone/>
            </a:pPr>
            <a:r>
              <a:rPr lang="nb-NO" altLang="nb-NO" sz="3200" b="1" dirty="0">
                <a:latin typeface="Arial" panose="020B0604020202020204" pitchFamily="34" charset="0"/>
                <a:cs typeface="Arial" panose="020B0604020202020204" pitchFamily="34" charset="0"/>
              </a:rPr>
              <a:t>ikke la oss kaste hit og dit og drive omkring </a:t>
            </a:r>
          </a:p>
          <a:p>
            <a:pPr algn="ctr" eaLnBrk="1" hangingPunct="1">
              <a:spcBef>
                <a:spcPct val="0"/>
              </a:spcBef>
              <a:buClrTx/>
              <a:buSzTx/>
              <a:buFontTx/>
              <a:buNone/>
            </a:pPr>
            <a:r>
              <a:rPr lang="nb-NO" altLang="nb-NO" sz="3200" b="1" dirty="0">
                <a:latin typeface="Arial" panose="020B0604020202020204" pitchFamily="34" charset="0"/>
                <a:cs typeface="Arial" panose="020B0604020202020204" pitchFamily="34" charset="0"/>
              </a:rPr>
              <a:t>ved hvert eneste vindpust av ny lære, </a:t>
            </a:r>
          </a:p>
          <a:p>
            <a:pPr algn="ctr" eaLnBrk="1" hangingPunct="1">
              <a:spcBef>
                <a:spcPct val="0"/>
              </a:spcBef>
              <a:buClrTx/>
              <a:buSzTx/>
              <a:buFontTx/>
              <a:buNone/>
            </a:pPr>
            <a:r>
              <a:rPr lang="nb-NO" altLang="nb-NO" sz="3200" b="1" dirty="0">
                <a:latin typeface="Arial" panose="020B0604020202020204" pitchFamily="34" charset="0"/>
                <a:cs typeface="Arial" panose="020B0604020202020204" pitchFamily="34" charset="0"/>
              </a:rPr>
              <a:t>så vi blir et bytte for menneskers </a:t>
            </a:r>
            <a:br>
              <a:rPr lang="nb-NO" altLang="nb-NO" sz="3200" b="1" dirty="0">
                <a:latin typeface="Arial" panose="020B0604020202020204" pitchFamily="34" charset="0"/>
                <a:cs typeface="Arial" panose="020B0604020202020204" pitchFamily="34" charset="0"/>
              </a:rPr>
            </a:br>
            <a:r>
              <a:rPr lang="nb-NO" altLang="nb-NO" sz="3200" b="1" dirty="0">
                <a:latin typeface="Arial" panose="020B0604020202020204" pitchFamily="34" charset="0"/>
                <a:cs typeface="Arial" panose="020B0604020202020204" pitchFamily="34" charset="0"/>
              </a:rPr>
              <a:t>falske spill og listige, forførende knep. </a:t>
            </a:r>
            <a:endParaRPr lang="nb-NO" altLang="nb-NO" sz="3200" b="1" dirty="0">
              <a:solidFill>
                <a:srgbClr val="C00000"/>
              </a:solidFill>
              <a:latin typeface="Arial" panose="020B0604020202020204" pitchFamily="34" charset="0"/>
              <a:cs typeface="Arial" panose="020B0604020202020204" pitchFamily="34" charset="0"/>
            </a:endParaRPr>
          </a:p>
          <a:p>
            <a:pPr algn="ctr" eaLnBrk="1" hangingPunct="1">
              <a:spcBef>
                <a:spcPct val="0"/>
              </a:spcBef>
              <a:buClrTx/>
              <a:buSzTx/>
              <a:buFontTx/>
              <a:buNone/>
            </a:pPr>
            <a:r>
              <a:rPr lang="nb-NO" altLang="nb-NO" sz="3200" b="1" dirty="0">
                <a:solidFill>
                  <a:srgbClr val="C00000"/>
                </a:solidFill>
                <a:latin typeface="Arial" panose="020B0604020202020204" pitchFamily="34" charset="0"/>
                <a:cs typeface="Arial" panose="020B0604020202020204" pitchFamily="34" charset="0"/>
              </a:rPr>
              <a:t>Men vi skal være </a:t>
            </a:r>
            <a:br>
              <a:rPr lang="nb-NO" altLang="nb-NO" sz="3200" b="1" dirty="0">
                <a:solidFill>
                  <a:srgbClr val="C00000"/>
                </a:solidFill>
                <a:latin typeface="Arial" panose="020B0604020202020204" pitchFamily="34" charset="0"/>
                <a:cs typeface="Arial" panose="020B0604020202020204" pitchFamily="34" charset="0"/>
              </a:rPr>
            </a:br>
            <a:r>
              <a:rPr lang="nb-NO" altLang="nb-NO" sz="3200" b="1" dirty="0">
                <a:solidFill>
                  <a:srgbClr val="C00000"/>
                </a:solidFill>
                <a:latin typeface="Arial" panose="020B0604020202020204" pitchFamily="34" charset="0"/>
                <a:cs typeface="Arial" panose="020B0604020202020204" pitchFamily="34" charset="0"/>
              </a:rPr>
              <a:t>tro mot sannheten i kjærlighet </a:t>
            </a:r>
          </a:p>
          <a:p>
            <a:pPr algn="ctr" eaLnBrk="1" hangingPunct="1">
              <a:spcBef>
                <a:spcPct val="0"/>
              </a:spcBef>
              <a:buClrTx/>
              <a:buSzTx/>
              <a:buFontTx/>
              <a:buNone/>
            </a:pPr>
            <a:r>
              <a:rPr lang="nb-NO" altLang="nb-NO" sz="3200" b="1" dirty="0">
                <a:latin typeface="Arial" panose="020B0604020202020204" pitchFamily="34" charset="0"/>
                <a:cs typeface="Arial" panose="020B0604020202020204" pitchFamily="34" charset="0"/>
              </a:rPr>
              <a:t>og i ett og alt vokse opp til ham </a:t>
            </a:r>
          </a:p>
          <a:p>
            <a:pPr algn="ctr" eaLnBrk="1" hangingPunct="1">
              <a:spcBef>
                <a:spcPct val="0"/>
              </a:spcBef>
              <a:buClrTx/>
              <a:buSzTx/>
              <a:buFontTx/>
              <a:buNone/>
            </a:pPr>
            <a:r>
              <a:rPr lang="nb-NO" altLang="nb-NO" sz="3200" b="1" dirty="0">
                <a:latin typeface="Arial" panose="020B0604020202020204" pitchFamily="34" charset="0"/>
                <a:cs typeface="Arial" panose="020B0604020202020204" pitchFamily="34" charset="0"/>
              </a:rPr>
              <a:t>som er hodet, Kristus. </a:t>
            </a:r>
            <a:endParaRPr lang="nb-NO" altLang="nb-NO"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10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72D84B-6695-4C91-98E9-6B0477936B0A}"/>
              </a:ext>
            </a:extLst>
          </p:cNvPr>
          <p:cNvSpPr>
            <a:spLocks noGrp="1"/>
          </p:cNvSpPr>
          <p:nvPr>
            <p:ph type="title"/>
          </p:nvPr>
        </p:nvSpPr>
        <p:spPr>
          <a:xfrm>
            <a:off x="1981200" y="548680"/>
            <a:ext cx="8229600" cy="1143000"/>
          </a:xfrm>
        </p:spPr>
        <p:txBody>
          <a:bodyPr>
            <a:noAutofit/>
          </a:bodyPr>
          <a:lstStyle/>
          <a:p>
            <a:r>
              <a:rPr lang="nb-NO" sz="6000" dirty="0">
                <a:solidFill>
                  <a:srgbClr val="7030A0"/>
                </a:solidFill>
                <a:latin typeface="Arial Black" panose="020B0A04020102020204" pitchFamily="34" charset="0"/>
              </a:rPr>
              <a:t>Åndens frukt</a:t>
            </a:r>
            <a:br>
              <a:rPr lang="nb-NO" dirty="0"/>
            </a:br>
            <a:r>
              <a:rPr lang="nb-NO" sz="3200" b="1" i="1" dirty="0"/>
              <a:t>Galaterbrevet 5,22f</a:t>
            </a:r>
            <a:endParaRPr lang="nb-NO" b="1" i="1" dirty="0"/>
          </a:p>
        </p:txBody>
      </p:sp>
      <p:sp>
        <p:nvSpPr>
          <p:cNvPr id="3" name="Plassholder for innhold 2">
            <a:extLst>
              <a:ext uri="{FF2B5EF4-FFF2-40B4-BE49-F238E27FC236}">
                <a16:creationId xmlns:a16="http://schemas.microsoft.com/office/drawing/2014/main" id="{7182233B-D437-476B-8AA8-5FA7C6EB1138}"/>
              </a:ext>
            </a:extLst>
          </p:cNvPr>
          <p:cNvSpPr>
            <a:spLocks noGrp="1"/>
          </p:cNvSpPr>
          <p:nvPr>
            <p:ph idx="1"/>
          </p:nvPr>
        </p:nvSpPr>
        <p:spPr>
          <a:xfrm>
            <a:off x="1981200" y="1600202"/>
            <a:ext cx="8229600" cy="5357190"/>
          </a:xfrm>
        </p:spPr>
        <p:txBody>
          <a:bodyPr>
            <a:normAutofit fontScale="55000" lnSpcReduction="20000"/>
          </a:bodyPr>
          <a:lstStyle/>
          <a:p>
            <a:pPr marL="0" indent="0">
              <a:buNone/>
            </a:pPr>
            <a:endParaRPr lang="nb-NO" dirty="0"/>
          </a:p>
          <a:p>
            <a:pPr marL="0" indent="0" algn="ctr">
              <a:buNone/>
            </a:pPr>
            <a:endParaRPr lang="nb-NO" sz="2200" b="1" dirty="0">
              <a:latin typeface="Arial" panose="020B0604020202020204" pitchFamily="34" charset="0"/>
              <a:cs typeface="Arial" panose="020B0604020202020204" pitchFamily="34" charset="0"/>
            </a:endParaRPr>
          </a:p>
          <a:p>
            <a:pPr marL="0" indent="0" algn="ctr">
              <a:buNone/>
            </a:pPr>
            <a:r>
              <a:rPr lang="nb-NO" sz="5800" b="1" dirty="0">
                <a:latin typeface="Arial" panose="020B0604020202020204" pitchFamily="34" charset="0"/>
                <a:cs typeface="Arial" panose="020B0604020202020204" pitchFamily="34" charset="0"/>
              </a:rPr>
              <a:t>Kjærlighet</a:t>
            </a:r>
          </a:p>
          <a:p>
            <a:pPr marL="0" indent="0" algn="ctr">
              <a:buNone/>
            </a:pPr>
            <a:r>
              <a:rPr lang="nb-NO" sz="5800" b="1" dirty="0">
                <a:latin typeface="Arial" panose="020B0604020202020204" pitchFamily="34" charset="0"/>
                <a:cs typeface="Arial" panose="020B0604020202020204" pitchFamily="34" charset="0"/>
              </a:rPr>
              <a:t>Glede</a:t>
            </a:r>
          </a:p>
          <a:p>
            <a:pPr marL="0" indent="0" algn="ctr">
              <a:buNone/>
            </a:pPr>
            <a:r>
              <a:rPr lang="nb-NO" sz="5800" b="1" dirty="0">
                <a:latin typeface="Arial" panose="020B0604020202020204" pitchFamily="34" charset="0"/>
                <a:cs typeface="Arial" panose="020B0604020202020204" pitchFamily="34" charset="0"/>
              </a:rPr>
              <a:t>Fred </a:t>
            </a:r>
          </a:p>
          <a:p>
            <a:pPr marL="0" indent="0" algn="ctr">
              <a:buNone/>
            </a:pPr>
            <a:r>
              <a:rPr lang="nb-NO" sz="5800" b="1" dirty="0">
                <a:latin typeface="Arial" panose="020B0604020202020204" pitchFamily="34" charset="0"/>
                <a:cs typeface="Arial" panose="020B0604020202020204" pitchFamily="34" charset="0"/>
              </a:rPr>
              <a:t>Overbærenhet </a:t>
            </a:r>
          </a:p>
          <a:p>
            <a:pPr marL="0" indent="0" algn="ctr">
              <a:buNone/>
            </a:pPr>
            <a:r>
              <a:rPr lang="nb-NO" sz="5800" b="1" dirty="0">
                <a:latin typeface="Arial" panose="020B0604020202020204" pitchFamily="34" charset="0"/>
                <a:cs typeface="Arial" panose="020B0604020202020204" pitchFamily="34" charset="0"/>
              </a:rPr>
              <a:t>Vennlighet</a:t>
            </a:r>
          </a:p>
          <a:p>
            <a:pPr marL="0" indent="0" algn="ctr">
              <a:buNone/>
            </a:pPr>
            <a:r>
              <a:rPr lang="nb-NO" sz="5800" b="1" dirty="0">
                <a:latin typeface="Arial" panose="020B0604020202020204" pitchFamily="34" charset="0"/>
                <a:cs typeface="Arial" panose="020B0604020202020204" pitchFamily="34" charset="0"/>
              </a:rPr>
              <a:t>Godhet </a:t>
            </a:r>
          </a:p>
          <a:p>
            <a:pPr marL="0" indent="0" algn="ctr">
              <a:buNone/>
            </a:pPr>
            <a:r>
              <a:rPr lang="nb-NO" sz="5800" b="1" dirty="0">
                <a:latin typeface="Arial" panose="020B0604020202020204" pitchFamily="34" charset="0"/>
                <a:cs typeface="Arial" panose="020B0604020202020204" pitchFamily="34" charset="0"/>
              </a:rPr>
              <a:t>Trofasthet</a:t>
            </a:r>
          </a:p>
          <a:p>
            <a:pPr marL="0" indent="0" algn="ctr">
              <a:buNone/>
            </a:pPr>
            <a:r>
              <a:rPr lang="nb-NO" sz="5800" b="1" dirty="0">
                <a:latin typeface="Arial" panose="020B0604020202020204" pitchFamily="34" charset="0"/>
                <a:cs typeface="Arial" panose="020B0604020202020204" pitchFamily="34" charset="0"/>
              </a:rPr>
              <a:t>Ydmykhet</a:t>
            </a:r>
          </a:p>
          <a:p>
            <a:pPr marL="0" indent="0" algn="ctr">
              <a:buNone/>
            </a:pPr>
            <a:r>
              <a:rPr lang="nb-NO" sz="5800" b="1" dirty="0">
                <a:latin typeface="Arial" panose="020B0604020202020204" pitchFamily="34" charset="0"/>
                <a:cs typeface="Arial" panose="020B0604020202020204" pitchFamily="34" charset="0"/>
              </a:rPr>
              <a:t>Selvbeherskelse</a:t>
            </a:r>
          </a:p>
          <a:p>
            <a:pPr marL="0" indent="0">
              <a:buNone/>
            </a:pPr>
            <a:endParaRPr lang="nb-NO" dirty="0"/>
          </a:p>
        </p:txBody>
      </p:sp>
    </p:spTree>
    <p:extLst>
      <p:ext uri="{BB962C8B-B14F-4D97-AF65-F5344CB8AC3E}">
        <p14:creationId xmlns:p14="http://schemas.microsoft.com/office/powerpoint/2010/main" val="38526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tekst 2"/>
          <p:cNvSpPr>
            <a:spLocks noGrp="1"/>
          </p:cNvSpPr>
          <p:nvPr>
            <p:ph type="body" idx="1"/>
          </p:nvPr>
        </p:nvSpPr>
        <p:spPr>
          <a:xfrm>
            <a:off x="1343472" y="1163653"/>
            <a:ext cx="9721079" cy="3921531"/>
          </a:xfrm>
        </p:spPr>
        <p:txBody>
          <a:bodyPr>
            <a:normAutofit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EKTESKAPET </a:t>
            </a:r>
            <a:br>
              <a:rPr lang="nb-NO" altLang="nb-NO" dirty="0">
                <a:latin typeface="Arial" panose="020B0604020202020204" pitchFamily="34" charset="0"/>
                <a:cs typeface="Arial" panose="020B0604020202020204" pitchFamily="34" charset="0"/>
              </a:rPr>
            </a:br>
            <a:r>
              <a:rPr lang="nb-NO" altLang="nb-NO" sz="2400" dirty="0" err="1">
                <a:solidFill>
                  <a:schemeClr val="tx1"/>
                </a:solidFill>
                <a:latin typeface="Arial" panose="020B0604020202020204" pitchFamily="34" charset="0"/>
                <a:cs typeface="Arial" panose="020B0604020202020204" pitchFamily="34" charset="0"/>
              </a:rPr>
              <a:t>Ekteskapet</a:t>
            </a:r>
            <a:r>
              <a:rPr lang="nb-NO" altLang="nb-NO" sz="2400" dirty="0">
                <a:solidFill>
                  <a:schemeClr val="tx1"/>
                </a:solidFill>
                <a:latin typeface="Arial" panose="020B0604020202020204" pitchFamily="34" charset="0"/>
                <a:cs typeface="Arial" panose="020B0604020202020204" pitchFamily="34" charset="0"/>
              </a:rPr>
              <a:t> er en skaperordning for mann og kvinne, innstiftet av Gud.</a:t>
            </a:r>
            <a:br>
              <a:rPr lang="nb-NO" altLang="nb-NO" sz="2400" dirty="0">
                <a:solidFill>
                  <a:schemeClr val="tx1"/>
                </a:solidFill>
                <a:latin typeface="Arial" panose="020B0604020202020204" pitchFamily="34" charset="0"/>
                <a:cs typeface="Arial" panose="020B0604020202020204" pitchFamily="34" charset="0"/>
              </a:rPr>
            </a:br>
            <a:r>
              <a:rPr lang="nb-NO" altLang="nb-NO" sz="2400" dirty="0">
                <a:solidFill>
                  <a:schemeClr val="tx1"/>
                </a:solidFill>
                <a:latin typeface="Arial" panose="020B0604020202020204" pitchFamily="34" charset="0"/>
                <a:cs typeface="Arial" panose="020B0604020202020204" pitchFamily="34" charset="0"/>
              </a:rPr>
              <a:t>Det er ingen menneskelig oppfinnelse eller «sosial konstruksjon». </a:t>
            </a:r>
            <a:br>
              <a:rPr lang="nb-NO" altLang="nb-NO" sz="2200" dirty="0">
                <a:solidFill>
                  <a:schemeClr val="tx1"/>
                </a:solidFill>
                <a:latin typeface="Arial" panose="020B0604020202020204" pitchFamily="34" charset="0"/>
                <a:cs typeface="Arial" panose="020B0604020202020204" pitchFamily="34" charset="0"/>
              </a:rPr>
            </a:br>
            <a:endParaRPr lang="nb-NO" altLang="nb-NO" sz="7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MOR-FAR-BARN-relasjonen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Mor-far-barn-relasjonen</a:t>
            </a:r>
            <a:r>
              <a:rPr lang="nb-NO" altLang="nb-NO" sz="2200" dirty="0">
                <a:solidFill>
                  <a:schemeClr val="tx1"/>
                </a:solidFill>
                <a:latin typeface="Arial" panose="020B0604020202020204" pitchFamily="34" charset="0"/>
                <a:cs typeface="Arial" panose="020B0604020202020204" pitchFamily="34" charset="0"/>
              </a:rPr>
              <a:t> er unik og står i en særstilling.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Den er vesensforskjellig fra alle andre relasjoner.</a:t>
            </a:r>
            <a:br>
              <a:rPr lang="nb-NO" altLang="nb-NO" sz="2200" dirty="0">
                <a:latin typeface="Arial" panose="020B0604020202020204" pitchFamily="34" charset="0"/>
                <a:cs typeface="Arial" panose="020B0604020202020204" pitchFamily="34" charset="0"/>
              </a:rPr>
            </a:br>
            <a:endParaRPr lang="nb-NO" altLang="nb-NO" sz="9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BARNEPERSPEKTIVET</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har en gudgitt rett til sin egen mor og far. Ingen har lov til å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frata dem denne retten. Verken mor eller far er overflødig.</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er en gave, ikke en «rettighet» eller handelsvare.</a:t>
            </a:r>
            <a:endParaRPr lang="nb-NO" altLang="nb-NO" sz="2200" b="1" i="1" dirty="0">
              <a:solidFill>
                <a:schemeClr val="tx1"/>
              </a:solidFill>
              <a:latin typeface="Arial" panose="020B0604020202020204" pitchFamily="34" charset="0"/>
              <a:cs typeface="Arial" panose="020B0604020202020204" pitchFamily="34" charset="0"/>
            </a:endParaRPr>
          </a:p>
        </p:txBody>
      </p:sp>
      <p:pic>
        <p:nvPicPr>
          <p:cNvPr id="1028" name="Picture 4" descr="http://cdn.sheknows.com/articles/2010/05/family-playing-ball-outs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7" y="0"/>
            <a:ext cx="2232755" cy="1484783"/>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5725807F-AA65-4742-9EE0-600BDAAE617F}"/>
              </a:ext>
            </a:extLst>
          </p:cNvPr>
          <p:cNvSpPr txBox="1"/>
          <p:nvPr/>
        </p:nvSpPr>
        <p:spPr>
          <a:xfrm>
            <a:off x="767408" y="5150802"/>
            <a:ext cx="10513169" cy="1446550"/>
          </a:xfrm>
          <a:prstGeom prst="rect">
            <a:avLst/>
          </a:prstGeom>
          <a:noFill/>
        </p:spPr>
        <p:txBody>
          <a:bodyPr wrap="square">
            <a:spAutoFit/>
          </a:bodyPr>
          <a:lstStyle/>
          <a:p>
            <a:pPr algn="ctr" eaLnBrk="1" hangingPunct="1"/>
            <a:r>
              <a:rPr lang="nb-NO" altLang="nb-NO" sz="2200" b="1" dirty="0">
                <a:solidFill>
                  <a:srgbClr val="C00000"/>
                </a:solidFill>
                <a:latin typeface="Arial" panose="020B0604020202020204" pitchFamily="34" charset="0"/>
                <a:cs typeface="Arial" panose="020B0604020202020204" pitchFamily="34" charset="0"/>
              </a:rPr>
              <a:t>4. TO KJØNN</a:t>
            </a:r>
            <a:br>
              <a:rPr lang="nb-NO" altLang="nb-NO" dirty="0">
                <a:latin typeface="Arial" panose="020B0604020202020204" pitchFamily="34" charset="0"/>
                <a:cs typeface="Arial" panose="020B0604020202020204" pitchFamily="34" charset="0"/>
              </a:rPr>
            </a:br>
            <a:r>
              <a:rPr lang="nb-NO" altLang="nb-NO" sz="2200" dirty="0">
                <a:latin typeface="Arial" panose="020B0604020202020204" pitchFamily="34" charset="0"/>
                <a:cs typeface="Arial" panose="020B0604020202020204" pitchFamily="34" charset="0"/>
              </a:rPr>
              <a:t>Det finnes kun to biologiske kjønn, for det finnes bare to typer kjønnsceller: mannlige og kvinnelige. Forplantning på andre måter eksisterer ikke. Det finnes mange subjektive kjønnsidentiteter basert på følelser, men disse er ikke nye kjønn.</a:t>
            </a:r>
            <a:endParaRPr lang="nb-NO" altLang="nb-NO" sz="2200" b="1" i="1" dirty="0">
              <a:latin typeface="Arial" panose="020B0604020202020204" pitchFamily="34" charset="0"/>
              <a:cs typeface="Arial" panose="020B0604020202020204" pitchFamily="34" charset="0"/>
            </a:endParaRPr>
          </a:p>
        </p:txBody>
      </p:sp>
      <p:sp>
        <p:nvSpPr>
          <p:cNvPr id="5" name="TekstSylinder 4">
            <a:extLst>
              <a:ext uri="{FF2B5EF4-FFF2-40B4-BE49-F238E27FC236}">
                <a16:creationId xmlns:a16="http://schemas.microsoft.com/office/drawing/2014/main" id="{6C8CAB3D-1C78-ACD3-E728-9EA626E32B42}"/>
              </a:ext>
            </a:extLst>
          </p:cNvPr>
          <p:cNvSpPr txBox="1"/>
          <p:nvPr/>
        </p:nvSpPr>
        <p:spPr>
          <a:xfrm>
            <a:off x="3935760" y="116632"/>
            <a:ext cx="7056784" cy="1600438"/>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4 bibelske sannheter vi aldri kan oppgi</a:t>
            </a:r>
          </a:p>
          <a:p>
            <a:r>
              <a:rPr lang="nb-NO" dirty="0"/>
              <a:t> </a:t>
            </a:r>
          </a:p>
        </p:txBody>
      </p:sp>
    </p:spTree>
    <p:extLst>
      <p:ext uri="{BB962C8B-B14F-4D97-AF65-F5344CB8AC3E}">
        <p14:creationId xmlns:p14="http://schemas.microsoft.com/office/powerpoint/2010/main" val="33938906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1991544" y="476673"/>
            <a:ext cx="8208912" cy="563231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cs typeface="Arial" panose="020B0604020202020204" pitchFamily="34" charset="0"/>
              </a:rPr>
              <a:t>Budskapet fra postmodernismen </a:t>
            </a:r>
          </a:p>
          <a:p>
            <a:pPr algn="ctr"/>
            <a:r>
              <a:rPr lang="nb-NO" sz="4400" dirty="0">
                <a:solidFill>
                  <a:srgbClr val="7030A0"/>
                </a:solidFill>
                <a:latin typeface="Arial Black" panose="020B0A04020102020204" pitchFamily="34" charset="0"/>
                <a:cs typeface="Arial" panose="020B0604020202020204" pitchFamily="34" charset="0"/>
              </a:rPr>
              <a:t>og </a:t>
            </a:r>
            <a:r>
              <a:rPr lang="nb-NO" sz="4400" dirty="0" err="1">
                <a:solidFill>
                  <a:srgbClr val="7030A0"/>
                </a:solidFill>
                <a:latin typeface="Arial Black" panose="020B0A04020102020204" pitchFamily="34" charset="0"/>
                <a:cs typeface="Arial" panose="020B0604020202020204" pitchFamily="34" charset="0"/>
              </a:rPr>
              <a:t>Pride</a:t>
            </a:r>
            <a:r>
              <a:rPr lang="nb-NO" sz="4400" dirty="0">
                <a:solidFill>
                  <a:srgbClr val="7030A0"/>
                </a:solidFill>
                <a:latin typeface="Arial Black" panose="020B0A04020102020204" pitchFamily="34" charset="0"/>
                <a:cs typeface="Arial" panose="020B0604020202020204" pitchFamily="34" charset="0"/>
              </a:rPr>
              <a:t>-ideologien</a:t>
            </a:r>
          </a:p>
          <a:p>
            <a:pPr algn="ctr"/>
            <a:br>
              <a:rPr lang="nb-NO" sz="2800" b="1" dirty="0">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Ikke: </a:t>
            </a:r>
          </a:p>
          <a:p>
            <a:pPr algn="ctr"/>
            <a:r>
              <a:rPr lang="nb-NO" sz="2800" b="1" dirty="0">
                <a:latin typeface="Arial" panose="020B0604020202020204" pitchFamily="34" charset="0"/>
                <a:cs typeface="Arial" panose="020B0604020202020204" pitchFamily="34" charset="0"/>
              </a:rPr>
              <a:t>«Sannheten skal gjøre dere fri.»</a:t>
            </a:r>
          </a:p>
          <a:p>
            <a:pPr algn="ctr"/>
            <a:endParaRPr lang="nb-NO" sz="3600" b="1" dirty="0">
              <a:latin typeface="Arial" panose="020B0604020202020204" pitchFamily="34" charset="0"/>
              <a:cs typeface="Arial" panose="020B0604020202020204" pitchFamily="34" charset="0"/>
            </a:endParaRPr>
          </a:p>
          <a:p>
            <a:pPr algn="ctr"/>
            <a:r>
              <a:rPr lang="nb-NO" sz="3600" b="1" dirty="0">
                <a:latin typeface="Arial" panose="020B0604020202020204" pitchFamily="34" charset="0"/>
                <a:cs typeface="Arial" panose="020B0604020202020204" pitchFamily="34" charset="0"/>
              </a:rPr>
              <a:t>Men:</a:t>
            </a:r>
          </a:p>
          <a:p>
            <a:pPr algn="ctr"/>
            <a:r>
              <a:rPr lang="nb-NO" sz="3600" b="1" dirty="0">
                <a:solidFill>
                  <a:srgbClr val="C00000"/>
                </a:solidFill>
                <a:latin typeface="Arial" panose="020B0604020202020204" pitchFamily="34" charset="0"/>
                <a:cs typeface="Arial" panose="020B0604020202020204" pitchFamily="34" charset="0"/>
              </a:rPr>
              <a:t>«Friheten skal gjøre dere sanne.»</a:t>
            </a:r>
          </a:p>
          <a:p>
            <a:pPr algn="ctr"/>
            <a:endParaRPr lang="nb-NO"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6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Sylinder 1"/>
          <p:cNvSpPr txBox="1">
            <a:spLocks noChangeArrowheads="1"/>
          </p:cNvSpPr>
          <p:nvPr/>
        </p:nvSpPr>
        <p:spPr bwMode="auto">
          <a:xfrm>
            <a:off x="1524001" y="476672"/>
            <a:ext cx="9109075" cy="59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lnSpc>
                <a:spcPts val="4400"/>
              </a:lnSpc>
              <a:spcBef>
                <a:spcPct val="0"/>
              </a:spcBef>
              <a:buClrTx/>
              <a:buSzTx/>
              <a:buNone/>
            </a:pPr>
            <a:r>
              <a:rPr lang="nb-NO" altLang="nb-NO" sz="4800" b="1" i="1" dirty="0">
                <a:solidFill>
                  <a:srgbClr val="7030A0"/>
                </a:solidFill>
                <a:latin typeface="+mj-lt"/>
              </a:rPr>
              <a:t>2 </a:t>
            </a:r>
            <a:r>
              <a:rPr lang="nb-NO" altLang="nb-NO" sz="4800" b="1" i="1" dirty="0" err="1">
                <a:solidFill>
                  <a:srgbClr val="7030A0"/>
                </a:solidFill>
                <a:latin typeface="+mj-lt"/>
              </a:rPr>
              <a:t>Korinterbrev</a:t>
            </a:r>
            <a:r>
              <a:rPr lang="nb-NO" altLang="nb-NO" sz="4800" b="1" i="1" dirty="0">
                <a:solidFill>
                  <a:srgbClr val="7030A0"/>
                </a:solidFill>
                <a:latin typeface="+mj-lt"/>
              </a:rPr>
              <a:t> 11,4:</a:t>
            </a:r>
          </a:p>
          <a:p>
            <a:pPr algn="ctr" eaLnBrk="1" hangingPunct="1">
              <a:lnSpc>
                <a:spcPct val="150000"/>
              </a:lnSpc>
              <a:spcBef>
                <a:spcPct val="0"/>
              </a:spcBef>
              <a:buClrTx/>
              <a:buSzTx/>
              <a:buFontTx/>
              <a:buNone/>
            </a:pPr>
            <a:r>
              <a:rPr lang="nb-NO" altLang="nb-NO" sz="3600" b="1" dirty="0">
                <a:latin typeface="Arial" panose="020B0604020202020204" pitchFamily="34" charset="0"/>
                <a:cs typeface="Arial" panose="020B0604020202020204" pitchFamily="34" charset="0"/>
              </a:rPr>
              <a:t>Dere tåler det svært så godt </a:t>
            </a:r>
          </a:p>
          <a:p>
            <a:pPr algn="ctr" eaLnBrk="1" hangingPunct="1">
              <a:lnSpc>
                <a:spcPts val="4400"/>
              </a:lnSpc>
              <a:spcBef>
                <a:spcPct val="0"/>
              </a:spcBef>
              <a:buClrTx/>
              <a:buSzTx/>
              <a:buNone/>
            </a:pPr>
            <a:r>
              <a:rPr lang="nb-NO" altLang="nb-NO" sz="3600" b="1" dirty="0">
                <a:latin typeface="Arial" panose="020B0604020202020204" pitchFamily="34" charset="0"/>
                <a:cs typeface="Arial" panose="020B0604020202020204" pitchFamily="34" charset="0"/>
              </a:rPr>
              <a:t>når noen kommer og forkynner </a:t>
            </a:r>
          </a:p>
          <a:p>
            <a:pPr algn="ctr" eaLnBrk="1" hangingPunct="1">
              <a:lnSpc>
                <a:spcPts val="4400"/>
              </a:lnSpc>
              <a:spcBef>
                <a:spcPct val="0"/>
              </a:spcBef>
              <a:buClrTx/>
              <a:buSzTx/>
              <a:buNone/>
            </a:pPr>
            <a:r>
              <a:rPr lang="nb-NO" altLang="nb-NO" sz="3600" b="1" u="sng" dirty="0">
                <a:solidFill>
                  <a:srgbClr val="C00000"/>
                </a:solidFill>
                <a:latin typeface="Arial" panose="020B0604020202020204" pitchFamily="34" charset="0"/>
                <a:cs typeface="Arial" panose="020B0604020202020204" pitchFamily="34" charset="0"/>
              </a:rPr>
              <a:t>en annen Jesus </a:t>
            </a:r>
          </a:p>
          <a:p>
            <a:pPr algn="ctr" eaLnBrk="1" hangingPunct="1">
              <a:lnSpc>
                <a:spcPts val="4400"/>
              </a:lnSpc>
              <a:spcBef>
                <a:spcPct val="0"/>
              </a:spcBef>
              <a:buClrTx/>
              <a:buSzTx/>
              <a:buNone/>
            </a:pPr>
            <a:r>
              <a:rPr lang="nb-NO" altLang="nb-NO" sz="3600" b="1" dirty="0">
                <a:latin typeface="Arial" panose="020B0604020202020204" pitchFamily="34" charset="0"/>
                <a:cs typeface="Arial" panose="020B0604020202020204" pitchFamily="34" charset="0"/>
              </a:rPr>
              <a:t>enn ham vi har forkynt, </a:t>
            </a:r>
          </a:p>
          <a:p>
            <a:pPr algn="ctr" eaLnBrk="1" hangingPunct="1">
              <a:lnSpc>
                <a:spcPts val="4400"/>
              </a:lnSpc>
              <a:spcBef>
                <a:spcPct val="0"/>
              </a:spcBef>
              <a:buClrTx/>
              <a:buSzTx/>
              <a:buNone/>
            </a:pPr>
            <a:r>
              <a:rPr lang="nb-NO" altLang="nb-NO" sz="3600" b="1" dirty="0">
                <a:latin typeface="Arial" panose="020B0604020202020204" pitchFamily="34" charset="0"/>
                <a:cs typeface="Arial" panose="020B0604020202020204" pitchFamily="34" charset="0"/>
              </a:rPr>
              <a:t>eller når dere får </a:t>
            </a:r>
          </a:p>
          <a:p>
            <a:pPr algn="ctr" eaLnBrk="1" hangingPunct="1">
              <a:lnSpc>
                <a:spcPts val="4400"/>
              </a:lnSpc>
              <a:spcBef>
                <a:spcPct val="0"/>
              </a:spcBef>
              <a:buClrTx/>
              <a:buSzTx/>
              <a:buNone/>
            </a:pPr>
            <a:r>
              <a:rPr lang="nb-NO" altLang="nb-NO" sz="3600" b="1" u="sng" dirty="0">
                <a:solidFill>
                  <a:srgbClr val="C00000"/>
                </a:solidFill>
                <a:latin typeface="Arial" panose="020B0604020202020204" pitchFamily="34" charset="0"/>
                <a:cs typeface="Arial" panose="020B0604020202020204" pitchFamily="34" charset="0"/>
              </a:rPr>
              <a:t>en annen ånd </a:t>
            </a:r>
            <a:br>
              <a:rPr lang="nb-NO" altLang="nb-NO" sz="3600" b="1" dirty="0">
                <a:latin typeface="Arial" panose="020B0604020202020204" pitchFamily="34" charset="0"/>
                <a:cs typeface="Arial" panose="020B0604020202020204" pitchFamily="34" charset="0"/>
              </a:rPr>
            </a:br>
            <a:r>
              <a:rPr lang="nb-NO" altLang="nb-NO" sz="3600" b="1" dirty="0">
                <a:latin typeface="Arial" panose="020B0604020202020204" pitchFamily="34" charset="0"/>
                <a:cs typeface="Arial" panose="020B0604020202020204" pitchFamily="34" charset="0"/>
              </a:rPr>
              <a:t>enn den dere har fått, eller </a:t>
            </a:r>
          </a:p>
          <a:p>
            <a:pPr algn="ctr" eaLnBrk="1" hangingPunct="1">
              <a:lnSpc>
                <a:spcPts val="4400"/>
              </a:lnSpc>
              <a:spcBef>
                <a:spcPct val="0"/>
              </a:spcBef>
              <a:buClrTx/>
              <a:buSzTx/>
              <a:buNone/>
            </a:pPr>
            <a:r>
              <a:rPr lang="nb-NO" altLang="nb-NO" sz="3600" b="1" u="sng" dirty="0">
                <a:solidFill>
                  <a:srgbClr val="C00000"/>
                </a:solidFill>
                <a:latin typeface="Arial" panose="020B0604020202020204" pitchFamily="34" charset="0"/>
                <a:cs typeface="Arial" panose="020B0604020202020204" pitchFamily="34" charset="0"/>
              </a:rPr>
              <a:t>et annet evangelium </a:t>
            </a:r>
            <a:br>
              <a:rPr lang="nb-NO" altLang="nb-NO" sz="3600" b="1" dirty="0">
                <a:solidFill>
                  <a:srgbClr val="FFFF00"/>
                </a:solidFill>
                <a:latin typeface="Arial" panose="020B0604020202020204" pitchFamily="34" charset="0"/>
                <a:cs typeface="Arial" panose="020B0604020202020204" pitchFamily="34" charset="0"/>
              </a:rPr>
            </a:br>
            <a:r>
              <a:rPr lang="nb-NO" altLang="nb-NO" sz="3600" b="1" dirty="0">
                <a:latin typeface="Arial" panose="020B0604020202020204" pitchFamily="34" charset="0"/>
                <a:cs typeface="Arial" panose="020B0604020202020204" pitchFamily="34" charset="0"/>
              </a:rPr>
              <a:t>enn det dere har tatt imot.</a:t>
            </a:r>
            <a:endParaRPr lang="nb-NO" altLang="nb-NO"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86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1055440" y="476673"/>
            <a:ext cx="10153128" cy="5478423"/>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cs typeface="Arial" panose="020B0604020202020204" pitchFamily="34" charset="0"/>
              </a:rPr>
              <a:t>2 Timoteus’ brev 1,7:</a:t>
            </a:r>
          </a:p>
          <a:p>
            <a:pPr algn="ctr"/>
            <a:endParaRPr lang="nb-NO" dirty="0">
              <a:latin typeface="Arial" panose="020B0604020202020204" pitchFamily="34" charset="0"/>
              <a:cs typeface="Arial" panose="020B0604020202020204" pitchFamily="34" charset="0"/>
            </a:endParaRPr>
          </a:p>
          <a:p>
            <a:pPr algn="ctr"/>
            <a:r>
              <a:rPr lang="nb-NO" sz="4800" b="1" dirty="0">
                <a:latin typeface="Arial" panose="020B0604020202020204" pitchFamily="34" charset="0"/>
                <a:cs typeface="Arial" panose="020B0604020202020204" pitchFamily="34" charset="0"/>
              </a:rPr>
              <a:t>Gud ga oss ikke en ånd </a:t>
            </a:r>
          </a:p>
          <a:p>
            <a:pPr algn="ctr"/>
            <a:r>
              <a:rPr lang="nb-NO" sz="4800" b="1" dirty="0">
                <a:latin typeface="Arial" panose="020B0604020202020204" pitchFamily="34" charset="0"/>
                <a:cs typeface="Arial" panose="020B0604020202020204" pitchFamily="34" charset="0"/>
              </a:rPr>
              <a:t>som gjør motløs,</a:t>
            </a:r>
          </a:p>
          <a:p>
            <a:pPr algn="ctr"/>
            <a:r>
              <a:rPr lang="nb-NO" sz="4800" b="1" dirty="0">
                <a:latin typeface="Arial" panose="020B0604020202020204" pitchFamily="34" charset="0"/>
                <a:cs typeface="Arial" panose="020B0604020202020204" pitchFamily="34" charset="0"/>
              </a:rPr>
              <a:t>vi fikk Ånden som gir </a:t>
            </a:r>
          </a:p>
          <a:p>
            <a:pPr algn="ctr"/>
            <a:r>
              <a:rPr lang="nb-NO" sz="4800" b="1" dirty="0">
                <a:solidFill>
                  <a:srgbClr val="C00000"/>
                </a:solidFill>
                <a:latin typeface="Arial" panose="020B0604020202020204" pitchFamily="34" charset="0"/>
                <a:cs typeface="Arial" panose="020B0604020202020204" pitchFamily="34" charset="0"/>
              </a:rPr>
              <a:t>kraft</a:t>
            </a:r>
            <a:r>
              <a:rPr lang="nb-NO" sz="4800" b="1" dirty="0">
                <a:latin typeface="Arial" panose="020B0604020202020204" pitchFamily="34" charset="0"/>
                <a:cs typeface="Arial" panose="020B0604020202020204" pitchFamily="34" charset="0"/>
              </a:rPr>
              <a:t>, </a:t>
            </a:r>
          </a:p>
          <a:p>
            <a:pPr algn="ctr"/>
            <a:r>
              <a:rPr lang="nb-NO" sz="4800" b="1" dirty="0">
                <a:solidFill>
                  <a:srgbClr val="C00000"/>
                </a:solidFill>
                <a:latin typeface="Arial" panose="020B0604020202020204" pitchFamily="34" charset="0"/>
                <a:cs typeface="Arial" panose="020B0604020202020204" pitchFamily="34" charset="0"/>
              </a:rPr>
              <a:t>kjærlighet</a:t>
            </a:r>
            <a:r>
              <a:rPr lang="nb-NO" sz="4800" b="1" dirty="0">
                <a:latin typeface="Arial" panose="020B0604020202020204" pitchFamily="34" charset="0"/>
                <a:cs typeface="Arial" panose="020B0604020202020204" pitchFamily="34" charset="0"/>
              </a:rPr>
              <a:t> og </a:t>
            </a:r>
          </a:p>
          <a:p>
            <a:pPr algn="ctr"/>
            <a:r>
              <a:rPr lang="nb-NO" sz="4800" b="1" dirty="0">
                <a:solidFill>
                  <a:srgbClr val="C00000"/>
                </a:solidFill>
                <a:latin typeface="Arial" panose="020B0604020202020204" pitchFamily="34" charset="0"/>
                <a:cs typeface="Arial" panose="020B0604020202020204" pitchFamily="34" charset="0"/>
              </a:rPr>
              <a:t>visdom</a:t>
            </a:r>
            <a:r>
              <a:rPr lang="nb-NO" sz="4800" b="1" dirty="0">
                <a:latin typeface="Arial" panose="020B0604020202020204" pitchFamily="34" charset="0"/>
                <a:cs typeface="Arial" panose="020B0604020202020204" pitchFamily="34" charset="0"/>
              </a:rPr>
              <a:t>.</a:t>
            </a:r>
            <a:endParaRPr lang="nb-NO"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47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35760" y="260648"/>
            <a:ext cx="6496744" cy="1508105"/>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Jesu utfordring:</a:t>
            </a:r>
            <a:br>
              <a:rPr lang="nb-NO" sz="40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Radikal og uventet kjærlighet </a:t>
            </a:r>
            <a:endParaRPr lang="nb-NO" sz="3200" dirty="0">
              <a:solidFill>
                <a:srgbClr val="7030A0"/>
              </a:solidFill>
              <a:latin typeface="Arial Black" panose="020B0A04020102020204" pitchFamily="34" charset="0"/>
            </a:endParaRPr>
          </a:p>
          <a:p>
            <a:r>
              <a:rPr lang="nb-NO" sz="2400" b="1" dirty="0">
                <a:latin typeface="Arial" panose="020B0604020202020204" pitchFamily="34" charset="0"/>
                <a:cs typeface="Arial" panose="020B0604020202020204" pitchFamily="34" charset="0"/>
              </a:rPr>
              <a:t>Jesus i Bergprekenen – Matt 5,44-45</a:t>
            </a:r>
          </a:p>
        </p:txBody>
      </p:sp>
      <p:sp>
        <p:nvSpPr>
          <p:cNvPr id="3" name="TekstSylinder 2"/>
          <p:cNvSpPr txBox="1"/>
          <p:nvPr/>
        </p:nvSpPr>
        <p:spPr>
          <a:xfrm>
            <a:off x="1199456" y="1915965"/>
            <a:ext cx="10081120" cy="4408899"/>
          </a:xfrm>
          <a:prstGeom prst="rect">
            <a:avLst/>
          </a:prstGeom>
          <a:noFill/>
        </p:spPr>
        <p:txBody>
          <a:bodyPr wrap="square" rtlCol="0">
            <a:spAutoFit/>
          </a:bodyPr>
          <a:lstStyle/>
          <a:p>
            <a:pPr algn="ctr"/>
            <a:r>
              <a:rPr lang="nb-NO" sz="2800" dirty="0">
                <a:latin typeface="Arial" panose="020B0604020202020204" pitchFamily="34" charset="0"/>
                <a:cs typeface="Arial" panose="020B0604020202020204" pitchFamily="34" charset="0"/>
              </a:rPr>
              <a:t>«Dere har hørt det er sagt: </a:t>
            </a:r>
            <a:br>
              <a:rPr lang="nb-NO" sz="2800" dirty="0">
                <a:latin typeface="Arial" panose="020B0604020202020204" pitchFamily="34" charset="0"/>
                <a:cs typeface="Arial" panose="020B0604020202020204" pitchFamily="34" charset="0"/>
              </a:rPr>
            </a:br>
            <a:r>
              <a:rPr lang="nb-NO" sz="2800" dirty="0">
                <a:latin typeface="Arial" panose="020B0604020202020204" pitchFamily="34" charset="0"/>
                <a:cs typeface="Arial" panose="020B0604020202020204" pitchFamily="34" charset="0"/>
              </a:rPr>
              <a:t>`Du skal elske din neste og hate din fiende.` </a:t>
            </a:r>
            <a:br>
              <a:rPr lang="nb-NO" sz="28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pPr algn="ctr"/>
            <a:r>
              <a:rPr lang="nb-NO" sz="2800" dirty="0">
                <a:latin typeface="Arial" panose="020B0604020202020204" pitchFamily="34" charset="0"/>
                <a:cs typeface="Arial" panose="020B0604020202020204" pitchFamily="34" charset="0"/>
              </a:rPr>
              <a:t>Men jeg sier dere: </a:t>
            </a:r>
          </a:p>
          <a:p>
            <a:pPr algn="ctr"/>
            <a:r>
              <a:rPr lang="nb-NO" sz="3200" b="1" dirty="0">
                <a:solidFill>
                  <a:srgbClr val="C00000"/>
                </a:solidFill>
                <a:latin typeface="Arial" panose="020B0604020202020204" pitchFamily="34" charset="0"/>
                <a:cs typeface="Arial" panose="020B0604020202020204" pitchFamily="34" charset="0"/>
              </a:rPr>
              <a:t>Elsk</a:t>
            </a:r>
            <a:r>
              <a:rPr lang="nb-NO" sz="3200" b="1" dirty="0">
                <a:latin typeface="Arial" panose="020B0604020202020204" pitchFamily="34" charset="0"/>
                <a:cs typeface="Arial" panose="020B0604020202020204" pitchFamily="34" charset="0"/>
              </a:rPr>
              <a:t> deres fiender, </a:t>
            </a:r>
          </a:p>
          <a:p>
            <a:pPr algn="ctr"/>
            <a:r>
              <a:rPr lang="nb-NO" sz="3200" b="1" dirty="0" err="1">
                <a:solidFill>
                  <a:srgbClr val="C00000"/>
                </a:solidFill>
                <a:latin typeface="Arial" panose="020B0604020202020204" pitchFamily="34" charset="0"/>
                <a:cs typeface="Arial" panose="020B0604020202020204" pitchFamily="34" charset="0"/>
              </a:rPr>
              <a:t>velsign</a:t>
            </a:r>
            <a:r>
              <a:rPr lang="nb-NO" sz="3200" b="1" dirty="0">
                <a:solidFill>
                  <a:srgbClr val="C00000"/>
                </a:solidFill>
                <a:latin typeface="Arial" panose="020B0604020202020204" pitchFamily="34" charset="0"/>
                <a:cs typeface="Arial" panose="020B0604020202020204" pitchFamily="34" charset="0"/>
              </a:rPr>
              <a:t> </a:t>
            </a:r>
            <a:r>
              <a:rPr lang="nb-NO" sz="3200" b="1" dirty="0">
                <a:latin typeface="Arial" panose="020B0604020202020204" pitchFamily="34" charset="0"/>
                <a:cs typeface="Arial" panose="020B0604020202020204" pitchFamily="34" charset="0"/>
              </a:rPr>
              <a:t>dem som forbanner dere, </a:t>
            </a:r>
          </a:p>
          <a:p>
            <a:pPr algn="ctr"/>
            <a:r>
              <a:rPr lang="nb-NO" sz="3200" b="1" dirty="0">
                <a:solidFill>
                  <a:srgbClr val="C00000"/>
                </a:solidFill>
                <a:latin typeface="Arial" panose="020B0604020202020204" pitchFamily="34" charset="0"/>
                <a:cs typeface="Arial" panose="020B0604020202020204" pitchFamily="34" charset="0"/>
              </a:rPr>
              <a:t>gjør godt </a:t>
            </a:r>
            <a:r>
              <a:rPr lang="nb-NO" sz="3200" b="1" dirty="0">
                <a:latin typeface="Arial" panose="020B0604020202020204" pitchFamily="34" charset="0"/>
                <a:cs typeface="Arial" panose="020B0604020202020204" pitchFamily="34" charset="0"/>
              </a:rPr>
              <a:t>mot dem som hater dere, </a:t>
            </a:r>
          </a:p>
          <a:p>
            <a:pPr algn="ctr"/>
            <a:r>
              <a:rPr lang="nb-NO" sz="3200" b="1" dirty="0">
                <a:latin typeface="Arial" panose="020B0604020202020204" pitchFamily="34" charset="0"/>
                <a:cs typeface="Arial" panose="020B0604020202020204" pitchFamily="34" charset="0"/>
              </a:rPr>
              <a:t>og </a:t>
            </a:r>
            <a:r>
              <a:rPr lang="nb-NO" sz="3200" b="1" dirty="0">
                <a:solidFill>
                  <a:srgbClr val="C00000"/>
                </a:solidFill>
                <a:latin typeface="Arial" panose="020B0604020202020204" pitchFamily="34" charset="0"/>
                <a:cs typeface="Arial" panose="020B0604020202020204" pitchFamily="34" charset="0"/>
              </a:rPr>
              <a:t>be</a:t>
            </a:r>
            <a:r>
              <a:rPr lang="nb-NO" sz="3200" b="1" dirty="0">
                <a:latin typeface="Arial" panose="020B0604020202020204" pitchFamily="34" charset="0"/>
                <a:cs typeface="Arial" panose="020B0604020202020204" pitchFamily="34" charset="0"/>
              </a:rPr>
              <a:t> for dem som krenker dere og forfølger dere.</a:t>
            </a:r>
          </a:p>
          <a:p>
            <a:pPr algn="ctr"/>
            <a:endParaRPr lang="nb-NO" sz="3200" b="1" dirty="0">
              <a:latin typeface="Arial" panose="020B0604020202020204" pitchFamily="34" charset="0"/>
              <a:cs typeface="Arial" panose="020B0604020202020204" pitchFamily="34" charset="0"/>
            </a:endParaRPr>
          </a:p>
          <a:p>
            <a:pPr algn="ctr"/>
            <a:endParaRPr lang="nb-NO" sz="2600" b="1"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404664"/>
            <a:ext cx="1800200" cy="1800200"/>
          </a:xfrm>
          <a:prstGeom prst="rect">
            <a:avLst/>
          </a:prstGeom>
        </p:spPr>
      </p:pic>
    </p:spTree>
    <p:extLst>
      <p:ext uri="{BB962C8B-B14F-4D97-AF65-F5344CB8AC3E}">
        <p14:creationId xmlns:p14="http://schemas.microsoft.com/office/powerpoint/2010/main" val="40567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1919537" y="548680"/>
            <a:ext cx="8352927" cy="5760640"/>
          </a:xfrm>
        </p:spPr>
        <p:txBody>
          <a:bodyPr>
            <a:normAutofit fontScale="77500" lnSpcReduction="20000"/>
          </a:bodyPr>
          <a:lstStyle/>
          <a:p>
            <a:pPr algn="ctr">
              <a:defRPr/>
            </a:pPr>
            <a:r>
              <a:rPr lang="nb-NO" altLang="nb-NO" sz="6200" dirty="0">
                <a:solidFill>
                  <a:srgbClr val="7030A0"/>
                </a:solidFill>
                <a:latin typeface="Arial Black" panose="020B0A04020102020204" pitchFamily="34" charset="0"/>
              </a:rPr>
              <a:t>Der kampen står …</a:t>
            </a:r>
          </a:p>
          <a:p>
            <a:pPr>
              <a:defRPr/>
            </a:pPr>
            <a:endParaRPr lang="nb-NO" altLang="nb-NO" sz="1050" dirty="0">
              <a:latin typeface="Maiandra GD" pitchFamily="34" charset="0"/>
            </a:endParaRPr>
          </a:p>
          <a:p>
            <a:pPr algn="ctr">
              <a:lnSpc>
                <a:spcPts val="3000"/>
              </a:lnSpc>
              <a:defRPr/>
            </a:pPr>
            <a:r>
              <a:rPr lang="nb-NO" altLang="nb-NO" sz="3400" dirty="0">
                <a:solidFill>
                  <a:schemeClr val="tx1"/>
                </a:solidFill>
                <a:latin typeface="Arial" panose="020B0604020202020204" pitchFamily="34" charset="0"/>
                <a:cs typeface="Arial" panose="020B0604020202020204" pitchFamily="34" charset="0"/>
              </a:rPr>
              <a:t>«Dersom jeg med den høyeste stemme og den klareste skriftutleggelse bekjenner min tilslutning til hele Guds ord, bortsett fra det punktet som verden</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akkurat nå angriper, da bekjenner jeg ikke Kristus – </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uansett hvor frimodig jeg bekjenner ham. </a:t>
            </a:r>
          </a:p>
          <a:p>
            <a:pPr algn="ctr">
              <a:lnSpc>
                <a:spcPts val="3000"/>
              </a:lnSpc>
              <a:defRPr/>
            </a:pPr>
            <a:r>
              <a:rPr lang="nb-NO" altLang="nb-NO" sz="3400" b="1" dirty="0">
                <a:solidFill>
                  <a:srgbClr val="C00000"/>
                </a:solidFill>
                <a:latin typeface="Arial" panose="020B0604020202020204" pitchFamily="34" charset="0"/>
                <a:cs typeface="Arial" panose="020B0604020202020204" pitchFamily="34" charset="0"/>
              </a:rPr>
              <a:t>Det er der hvor kampen står, </a:t>
            </a:r>
            <a:br>
              <a:rPr lang="nb-NO" altLang="nb-NO" sz="3400" b="1" dirty="0">
                <a:solidFill>
                  <a:srgbClr val="C00000"/>
                </a:solidFill>
                <a:latin typeface="Arial" panose="020B0604020202020204" pitchFamily="34" charset="0"/>
                <a:cs typeface="Arial" panose="020B0604020202020204" pitchFamily="34" charset="0"/>
              </a:rPr>
            </a:br>
            <a:r>
              <a:rPr lang="nb-NO" altLang="nb-NO" sz="3400" b="1" dirty="0">
                <a:solidFill>
                  <a:srgbClr val="C00000"/>
                </a:solidFill>
                <a:latin typeface="Arial" panose="020B0604020202020204" pitchFamily="34" charset="0"/>
                <a:cs typeface="Arial" panose="020B0604020202020204" pitchFamily="34" charset="0"/>
              </a:rPr>
              <a:t>at soldatenes troskap blir </a:t>
            </a:r>
            <a:r>
              <a:rPr lang="nb-NO" altLang="nb-NO" sz="3400" b="1" dirty="0" err="1">
                <a:solidFill>
                  <a:srgbClr val="C00000"/>
                </a:solidFill>
                <a:latin typeface="Arial" panose="020B0604020202020204" pitchFamily="34" charset="0"/>
                <a:cs typeface="Arial" panose="020B0604020202020204" pitchFamily="34" charset="0"/>
              </a:rPr>
              <a:t>prøvet</a:t>
            </a:r>
            <a:r>
              <a:rPr lang="nb-NO" altLang="nb-NO" sz="3400" b="1" dirty="0">
                <a:solidFill>
                  <a:srgbClr val="C00000"/>
                </a:solidFill>
                <a:latin typeface="Arial" panose="020B0604020202020204" pitchFamily="34" charset="0"/>
                <a:cs typeface="Arial" panose="020B0604020202020204" pitchFamily="34" charset="0"/>
              </a:rPr>
              <a:t>. </a:t>
            </a:r>
          </a:p>
          <a:p>
            <a:pPr algn="ctr">
              <a:lnSpc>
                <a:spcPts val="3000"/>
              </a:lnSpc>
              <a:defRPr/>
            </a:pPr>
            <a:r>
              <a:rPr lang="nb-NO" altLang="nb-NO" sz="3400" dirty="0">
                <a:solidFill>
                  <a:schemeClr val="tx1"/>
                </a:solidFill>
                <a:latin typeface="Arial" panose="020B0604020202020204" pitchFamily="34" charset="0"/>
                <a:cs typeface="Arial" panose="020B0604020202020204" pitchFamily="34" charset="0"/>
              </a:rPr>
              <a:t>Å stå stødig på alle de andre frontavsnittene </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betyr flukt og vanære hvis soldatene trekker seg tilbake </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på det avgjørende punktet.»</a:t>
            </a:r>
          </a:p>
          <a:p>
            <a:pPr algn="ctr">
              <a:defRPr/>
            </a:pPr>
            <a:endParaRPr lang="nb-NO" altLang="nb-NO" dirty="0">
              <a:solidFill>
                <a:schemeClr val="tx1"/>
              </a:solidFill>
              <a:latin typeface="Arial" panose="020B0604020202020204" pitchFamily="34" charset="0"/>
              <a:cs typeface="Arial" panose="020B0604020202020204" pitchFamily="34" charset="0"/>
            </a:endParaRPr>
          </a:p>
          <a:p>
            <a:pPr algn="ctr">
              <a:defRPr/>
            </a:pPr>
            <a:r>
              <a:rPr lang="nb-NO" altLang="nb-NO" sz="3600" i="1" dirty="0">
                <a:solidFill>
                  <a:schemeClr val="tx1"/>
                </a:solidFill>
                <a:latin typeface="Arial" panose="020B0604020202020204" pitchFamily="34" charset="0"/>
                <a:cs typeface="Arial" panose="020B0604020202020204" pitchFamily="34" charset="0"/>
              </a:rPr>
              <a:t>Martin Luther</a:t>
            </a:r>
          </a:p>
        </p:txBody>
      </p:sp>
    </p:spTree>
    <p:extLst>
      <p:ext uri="{BB962C8B-B14F-4D97-AF65-F5344CB8AC3E}">
        <p14:creationId xmlns:p14="http://schemas.microsoft.com/office/powerpoint/2010/main" val="317974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Sylinder 1"/>
          <p:cNvSpPr txBox="1">
            <a:spLocks noChangeArrowheads="1"/>
          </p:cNvSpPr>
          <p:nvPr/>
        </p:nvSpPr>
        <p:spPr bwMode="auto">
          <a:xfrm>
            <a:off x="1271464" y="188640"/>
            <a:ext cx="9793088" cy="703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lnSpc>
                <a:spcPct val="150000"/>
              </a:lnSpc>
              <a:spcBef>
                <a:spcPct val="0"/>
              </a:spcBef>
              <a:buClrTx/>
              <a:buSzTx/>
              <a:buFontTx/>
              <a:buNone/>
            </a:pPr>
            <a:r>
              <a:rPr lang="nb-NO" altLang="nb-NO" sz="4800" b="1" dirty="0">
                <a:solidFill>
                  <a:srgbClr val="7030A0"/>
                </a:solidFill>
                <a:latin typeface="Arial Black" panose="020B0A04020102020204" pitchFamily="34" charset="0"/>
              </a:rPr>
              <a:t>Ta på Guds fulle rustning:</a:t>
            </a:r>
            <a:br>
              <a:rPr lang="nb-NO" altLang="nb-NO" sz="4800" b="1" dirty="0">
                <a:solidFill>
                  <a:srgbClr val="7030A0"/>
                </a:solidFill>
                <a:latin typeface="Arial Black" panose="020B0A04020102020204" pitchFamily="34" charset="0"/>
              </a:rPr>
            </a:br>
            <a:r>
              <a:rPr lang="nb-NO" altLang="nb-NO" sz="4000" b="1" i="1" dirty="0"/>
              <a:t>Efeserbrevet 6,13-17</a:t>
            </a:r>
            <a:br>
              <a:rPr lang="nb-NO" altLang="nb-NO" sz="4000" b="1" i="1" dirty="0"/>
            </a:br>
            <a:endParaRPr lang="nb-NO" altLang="nb-NO" sz="700" b="1" i="1" dirty="0"/>
          </a:p>
          <a:p>
            <a:pPr marL="571500" indent="-571500" algn="ctr" eaLnBrk="1" hangingPunct="1">
              <a:spcBef>
                <a:spcPct val="0"/>
              </a:spcBef>
              <a:buClrTx/>
              <a:buSzTx/>
              <a:buFont typeface="Arial" panose="020B0604020202020204" pitchFamily="34" charset="0"/>
              <a:buChar char="•"/>
            </a:pPr>
            <a:r>
              <a:rPr lang="nb-NO" altLang="nb-NO" sz="4400" b="1" dirty="0">
                <a:latin typeface="+mn-lt"/>
              </a:rPr>
              <a:t>Sannhetens belte</a:t>
            </a:r>
          </a:p>
          <a:p>
            <a:pPr marL="457200" indent="-457200" algn="ctr" eaLnBrk="1" hangingPunct="1">
              <a:spcBef>
                <a:spcPct val="0"/>
              </a:spcBef>
              <a:buClrTx/>
              <a:buSzTx/>
              <a:buFont typeface="Arial" panose="020B0604020202020204" pitchFamily="34" charset="0"/>
              <a:buChar char="•"/>
            </a:pPr>
            <a:r>
              <a:rPr lang="nb-NO" altLang="nb-NO" sz="4400" b="1" dirty="0">
                <a:latin typeface="+mn-lt"/>
              </a:rPr>
              <a:t>Rettferdighetens brynje</a:t>
            </a:r>
          </a:p>
          <a:p>
            <a:pPr marL="457200" indent="-457200" algn="ctr" eaLnBrk="1" hangingPunct="1">
              <a:spcBef>
                <a:spcPct val="0"/>
              </a:spcBef>
              <a:buClrTx/>
              <a:buSzTx/>
              <a:buFont typeface="Arial" panose="020B0604020202020204" pitchFamily="34" charset="0"/>
              <a:buChar char="•"/>
            </a:pPr>
            <a:r>
              <a:rPr lang="nb-NO" altLang="nb-NO" sz="4400" b="1" dirty="0">
                <a:latin typeface="+mn-lt"/>
              </a:rPr>
              <a:t>Fredens evangelium som sko</a:t>
            </a:r>
          </a:p>
          <a:p>
            <a:pPr marL="457200" indent="-457200" algn="ctr" eaLnBrk="1" hangingPunct="1">
              <a:spcBef>
                <a:spcPct val="0"/>
              </a:spcBef>
              <a:buClrTx/>
              <a:buSzTx/>
              <a:buFont typeface="Arial" panose="020B0604020202020204" pitchFamily="34" charset="0"/>
              <a:buChar char="•"/>
            </a:pPr>
            <a:r>
              <a:rPr lang="nb-NO" altLang="nb-NO" sz="4400" b="1" dirty="0">
                <a:latin typeface="+mn-lt"/>
              </a:rPr>
              <a:t>Troens skjold</a:t>
            </a:r>
          </a:p>
          <a:p>
            <a:pPr marL="457200" indent="-457200" algn="ctr" eaLnBrk="1" hangingPunct="1">
              <a:spcBef>
                <a:spcPct val="0"/>
              </a:spcBef>
              <a:buClrTx/>
              <a:buSzTx/>
              <a:buFont typeface="Arial" panose="020B0604020202020204" pitchFamily="34" charset="0"/>
              <a:buChar char="•"/>
            </a:pPr>
            <a:r>
              <a:rPr lang="nb-NO" altLang="nb-NO" sz="4400" b="1" dirty="0">
                <a:latin typeface="+mn-lt"/>
              </a:rPr>
              <a:t>Frelsens hjelm</a:t>
            </a:r>
          </a:p>
          <a:p>
            <a:pPr marL="457200" indent="-457200" algn="ctr" eaLnBrk="1" hangingPunct="1">
              <a:spcBef>
                <a:spcPct val="0"/>
              </a:spcBef>
              <a:buClrTx/>
              <a:buSzTx/>
              <a:buFont typeface="Arial" panose="020B0604020202020204" pitchFamily="34" charset="0"/>
              <a:buChar char="•"/>
            </a:pPr>
            <a:r>
              <a:rPr lang="nb-NO" altLang="nb-NO" sz="4400" b="1" dirty="0">
                <a:latin typeface="+mn-lt"/>
              </a:rPr>
              <a:t>Åndens sverd, som er Guds ord</a:t>
            </a:r>
          </a:p>
          <a:p>
            <a:pPr algn="ctr" eaLnBrk="1" hangingPunct="1">
              <a:spcBef>
                <a:spcPct val="0"/>
              </a:spcBef>
              <a:buClrTx/>
              <a:buSzTx/>
              <a:buNone/>
            </a:pPr>
            <a:endParaRPr lang="nb-NO" altLang="nb-NO" sz="1600" b="1" dirty="0">
              <a:latin typeface="+mn-lt"/>
            </a:endParaRPr>
          </a:p>
          <a:p>
            <a:pPr eaLnBrk="1" hangingPunct="1">
              <a:spcBef>
                <a:spcPct val="0"/>
              </a:spcBef>
              <a:buClrTx/>
              <a:buSzTx/>
              <a:buFontTx/>
              <a:buNone/>
            </a:pPr>
            <a:r>
              <a:rPr lang="nb-NO" altLang="nb-NO" sz="1800" dirty="0">
                <a:latin typeface="Arial" charset="0"/>
              </a:rPr>
              <a:t> </a:t>
            </a:r>
          </a:p>
        </p:txBody>
      </p:sp>
    </p:spTree>
    <p:extLst>
      <p:ext uri="{BB962C8B-B14F-4D97-AF65-F5344CB8AC3E}">
        <p14:creationId xmlns:p14="http://schemas.microsoft.com/office/powerpoint/2010/main" val="356460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847528" y="499320"/>
            <a:ext cx="8496944" cy="830997"/>
          </a:xfrm>
          <a:prstGeom prst="rect">
            <a:avLst/>
          </a:prstGeom>
          <a:noFill/>
        </p:spPr>
        <p:txBody>
          <a:bodyPr wrap="square" rtlCol="0">
            <a:spAutoFit/>
          </a:bodyPr>
          <a:lstStyle/>
          <a:p>
            <a:pPr algn="ctr"/>
            <a:r>
              <a:rPr lang="nb-NO" sz="4800" dirty="0">
                <a:solidFill>
                  <a:srgbClr val="7030A0"/>
                </a:solidFill>
                <a:latin typeface="Arial Black" panose="020B0A04020102020204" pitchFamily="34" charset="0"/>
              </a:rPr>
              <a:t>3 viktige drivkrefter</a:t>
            </a:r>
            <a:endParaRPr lang="nb-NO" sz="4400" dirty="0">
              <a:solidFill>
                <a:srgbClr val="7030A0"/>
              </a:solidFill>
              <a:latin typeface="Arial Black" panose="020B0A04020102020204" pitchFamily="34" charset="0"/>
            </a:endParaRPr>
          </a:p>
        </p:txBody>
      </p:sp>
      <p:sp>
        <p:nvSpPr>
          <p:cNvPr id="5" name="TekstSylinder 4"/>
          <p:cNvSpPr txBox="1"/>
          <p:nvPr/>
        </p:nvSpPr>
        <p:spPr>
          <a:xfrm rot="21398731">
            <a:off x="2630727" y="1489677"/>
            <a:ext cx="7294965" cy="646331"/>
          </a:xfrm>
          <a:prstGeom prst="rect">
            <a:avLst/>
          </a:prstGeom>
          <a:noFill/>
        </p:spPr>
        <p:txBody>
          <a:bodyPr wrap="square" rtlCol="0">
            <a:spAutoFit/>
          </a:bodyPr>
          <a:lstStyle/>
          <a:p>
            <a:r>
              <a:rPr lang="nb-NO" sz="3600" b="1" dirty="0">
                <a:latin typeface="Arial" panose="020B0604020202020204" pitchFamily="34" charset="0"/>
                <a:cs typeface="Arial" panose="020B0604020202020204" pitchFamily="34" charset="0"/>
              </a:rPr>
              <a:t>1. Ekstrem </a:t>
            </a:r>
            <a:r>
              <a:rPr lang="nb-NO" sz="3600" b="1" dirty="0">
                <a:solidFill>
                  <a:srgbClr val="FF0000"/>
                </a:solidFill>
                <a:latin typeface="Arial" panose="020B0604020202020204" pitchFamily="34" charset="0"/>
                <a:cs typeface="Arial" panose="020B0604020202020204" pitchFamily="34" charset="0"/>
              </a:rPr>
              <a:t>individualisme</a:t>
            </a:r>
            <a:endParaRPr lang="nb-NO" sz="2800" dirty="0">
              <a:solidFill>
                <a:srgbClr val="FF0000"/>
              </a:solidFill>
              <a:latin typeface="Arial" panose="020B0604020202020204" pitchFamily="34" charset="0"/>
              <a:cs typeface="Arial" panose="020B0604020202020204" pitchFamily="34" charset="0"/>
            </a:endParaRPr>
          </a:p>
        </p:txBody>
      </p:sp>
      <p:pic>
        <p:nvPicPr>
          <p:cNvPr id="1026" name="Picture 2" descr="http://i.livescience.com/images/i/000/053/393/original/gender-symbols.jpg?13702808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8" y="4386708"/>
            <a:ext cx="2880320" cy="1994621"/>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p:cNvSpPr txBox="1"/>
          <p:nvPr/>
        </p:nvSpPr>
        <p:spPr>
          <a:xfrm>
            <a:off x="2711624" y="2638654"/>
            <a:ext cx="8424936" cy="646331"/>
          </a:xfrm>
          <a:prstGeom prst="rect">
            <a:avLst/>
          </a:prstGeom>
          <a:noFill/>
        </p:spPr>
        <p:txBody>
          <a:bodyPr wrap="square" rtlCol="0">
            <a:spAutoFit/>
          </a:bodyPr>
          <a:lstStyle/>
          <a:p>
            <a:r>
              <a:rPr lang="nb-NO" sz="3600" b="1" dirty="0">
                <a:latin typeface="Arial" panose="020B0604020202020204" pitchFamily="34" charset="0"/>
                <a:cs typeface="Arial" panose="020B0604020202020204" pitchFamily="34" charset="0"/>
              </a:rPr>
              <a:t>2. Radikal etisk </a:t>
            </a:r>
            <a:r>
              <a:rPr lang="nb-NO" sz="3600" b="1" dirty="0">
                <a:solidFill>
                  <a:srgbClr val="FF0000"/>
                </a:solidFill>
                <a:latin typeface="Arial" panose="020B0604020202020204" pitchFamily="34" charset="0"/>
                <a:cs typeface="Arial" panose="020B0604020202020204" pitchFamily="34" charset="0"/>
              </a:rPr>
              <a:t>relativisme</a:t>
            </a:r>
            <a:endParaRPr lang="nb-NO" sz="2800" dirty="0">
              <a:solidFill>
                <a:srgbClr val="FF0000"/>
              </a:solidFill>
              <a:latin typeface="Arial" panose="020B0604020202020204" pitchFamily="34" charset="0"/>
              <a:cs typeface="Arial" panose="020B0604020202020204" pitchFamily="34" charset="0"/>
            </a:endParaRPr>
          </a:p>
        </p:txBody>
      </p:sp>
      <p:sp>
        <p:nvSpPr>
          <p:cNvPr id="7" name="TekstSylinder 6"/>
          <p:cNvSpPr txBox="1"/>
          <p:nvPr/>
        </p:nvSpPr>
        <p:spPr>
          <a:xfrm rot="21394437">
            <a:off x="2688764" y="3591991"/>
            <a:ext cx="8424936" cy="1035668"/>
          </a:xfrm>
          <a:prstGeom prst="rect">
            <a:avLst/>
          </a:prstGeom>
          <a:noFill/>
        </p:spPr>
        <p:txBody>
          <a:bodyPr wrap="square" rtlCol="0">
            <a:spAutoFit/>
          </a:bodyPr>
          <a:lstStyle/>
          <a:p>
            <a:pPr>
              <a:lnSpc>
                <a:spcPts val="3600"/>
              </a:lnSpc>
            </a:pPr>
            <a:r>
              <a:rPr lang="nb-NO" sz="3600" b="1" dirty="0">
                <a:latin typeface="Arial" panose="020B0604020202020204" pitchFamily="34" charset="0"/>
                <a:cs typeface="Arial" panose="020B0604020202020204" pitchFamily="34" charset="0"/>
              </a:rPr>
              <a:t>3. Teoretisk og praktisk </a:t>
            </a:r>
            <a:r>
              <a:rPr lang="nb-NO" sz="3600" b="1" dirty="0">
                <a:solidFill>
                  <a:srgbClr val="FF0000"/>
                </a:solidFill>
                <a:latin typeface="Arial" panose="020B0604020202020204" pitchFamily="34" charset="0"/>
                <a:cs typeface="Arial" panose="020B0604020202020204" pitchFamily="34" charset="0"/>
              </a:rPr>
              <a:t>ateisme </a:t>
            </a:r>
          </a:p>
          <a:p>
            <a:pPr>
              <a:lnSpc>
                <a:spcPts val="3600"/>
              </a:lnSpc>
            </a:pPr>
            <a:r>
              <a:rPr lang="nb-NO" sz="4000" b="1" dirty="0">
                <a:latin typeface="+mj-lt"/>
              </a:rPr>
              <a:t>     </a:t>
            </a:r>
            <a:endParaRPr lang="nb-NO" sz="2000" dirty="0">
              <a:latin typeface="+mj-lt"/>
            </a:endParaRPr>
          </a:p>
        </p:txBody>
      </p:sp>
    </p:spTree>
    <p:extLst>
      <p:ext uri="{BB962C8B-B14F-4D97-AF65-F5344CB8AC3E}">
        <p14:creationId xmlns:p14="http://schemas.microsoft.com/office/powerpoint/2010/main" val="32177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FE4D5B1-92A6-4498-8981-8925CC9D3FEF}"/>
              </a:ext>
            </a:extLst>
          </p:cNvPr>
          <p:cNvSpPr txBox="1"/>
          <p:nvPr/>
        </p:nvSpPr>
        <p:spPr>
          <a:xfrm>
            <a:off x="911424" y="962719"/>
            <a:ext cx="10513168" cy="5170646"/>
          </a:xfrm>
          <a:prstGeom prst="rect">
            <a:avLst/>
          </a:prstGeom>
          <a:noFill/>
        </p:spPr>
        <p:txBody>
          <a:bodyPr wrap="square" rtlCol="0">
            <a:spAutoFit/>
          </a:bodyPr>
          <a:lstStyle/>
          <a:p>
            <a:pPr algn="ctr"/>
            <a:r>
              <a:rPr lang="nb-NO" sz="5400" b="1" dirty="0">
                <a:latin typeface="Arial" panose="020B0604020202020204" pitchFamily="34" charset="0"/>
                <a:cs typeface="Arial" panose="020B0604020202020204" pitchFamily="34" charset="0"/>
              </a:rPr>
              <a:t>Vær våkne, </a:t>
            </a:r>
          </a:p>
          <a:p>
            <a:pPr algn="ctr"/>
            <a:r>
              <a:rPr lang="nb-NO" sz="5400" b="1" dirty="0">
                <a:latin typeface="Arial" panose="020B0604020202020204" pitchFamily="34" charset="0"/>
                <a:cs typeface="Arial" panose="020B0604020202020204" pitchFamily="34" charset="0"/>
              </a:rPr>
              <a:t>stå fast i troen, </a:t>
            </a:r>
          </a:p>
          <a:p>
            <a:pPr algn="ctr"/>
            <a:r>
              <a:rPr lang="nb-NO" sz="5400" b="1" dirty="0">
                <a:latin typeface="Arial" panose="020B0604020202020204" pitchFamily="34" charset="0"/>
                <a:cs typeface="Arial" panose="020B0604020202020204" pitchFamily="34" charset="0"/>
              </a:rPr>
              <a:t>vær modige og sterke!</a:t>
            </a:r>
            <a:r>
              <a:rPr lang="nb-NO" sz="5400" b="1" baseline="30000" dirty="0">
                <a:latin typeface="Arial" panose="020B0604020202020204" pitchFamily="34" charset="0"/>
                <a:cs typeface="Arial" panose="020B0604020202020204" pitchFamily="34" charset="0"/>
              </a:rPr>
              <a:t> </a:t>
            </a:r>
          </a:p>
          <a:p>
            <a:pPr algn="ctr"/>
            <a:r>
              <a:rPr lang="nb-NO" sz="5400" b="1" dirty="0">
                <a:latin typeface="Arial" panose="020B0604020202020204" pitchFamily="34" charset="0"/>
                <a:cs typeface="Arial" panose="020B0604020202020204" pitchFamily="34" charset="0"/>
              </a:rPr>
              <a:t>La alt dere gjør, </a:t>
            </a:r>
          </a:p>
          <a:p>
            <a:pPr algn="ctr"/>
            <a:r>
              <a:rPr lang="nb-NO" sz="5400" b="1" dirty="0">
                <a:latin typeface="Arial" panose="020B0604020202020204" pitchFamily="34" charset="0"/>
                <a:cs typeface="Arial" panose="020B0604020202020204" pitchFamily="34" charset="0"/>
              </a:rPr>
              <a:t>skje i kjærlighet. </a:t>
            </a:r>
            <a:br>
              <a:rPr lang="nb-NO" sz="4800" b="1" dirty="0">
                <a:latin typeface="Arial" panose="020B0604020202020204" pitchFamily="34" charset="0"/>
                <a:cs typeface="Arial" panose="020B0604020202020204" pitchFamily="34" charset="0"/>
              </a:rPr>
            </a:br>
            <a:endParaRPr lang="nb-NO" sz="2400" b="1" dirty="0">
              <a:latin typeface="Arial" panose="020B0604020202020204" pitchFamily="34" charset="0"/>
              <a:cs typeface="Arial" panose="020B0604020202020204" pitchFamily="34" charset="0"/>
            </a:endParaRPr>
          </a:p>
          <a:p>
            <a:pPr algn="ctr"/>
            <a:r>
              <a:rPr lang="nb-NO" sz="3600" b="1" i="1" dirty="0">
                <a:latin typeface="Arial" panose="020B0604020202020204" pitchFamily="34" charset="0"/>
                <a:cs typeface="Arial" panose="020B0604020202020204" pitchFamily="34" charset="0"/>
              </a:rPr>
              <a:t>1 </a:t>
            </a:r>
            <a:r>
              <a:rPr lang="nb-NO" sz="3600" b="1" i="1" dirty="0" err="1">
                <a:latin typeface="Arial" panose="020B0604020202020204" pitchFamily="34" charset="0"/>
                <a:cs typeface="Arial" panose="020B0604020202020204" pitchFamily="34" charset="0"/>
              </a:rPr>
              <a:t>Korinterbrev</a:t>
            </a:r>
            <a:r>
              <a:rPr lang="nb-NO" sz="3600" b="1" i="1" dirty="0">
                <a:latin typeface="Arial" panose="020B0604020202020204" pitchFamily="34" charset="0"/>
                <a:cs typeface="Arial" panose="020B0604020202020204" pitchFamily="34" charset="0"/>
              </a:rPr>
              <a:t> 16,13-14</a:t>
            </a:r>
          </a:p>
        </p:txBody>
      </p:sp>
    </p:spTree>
    <p:extLst>
      <p:ext uri="{BB962C8B-B14F-4D97-AF65-F5344CB8AC3E}">
        <p14:creationId xmlns:p14="http://schemas.microsoft.com/office/powerpoint/2010/main" val="77754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382292" y="289064"/>
            <a:ext cx="5818164" cy="1362456"/>
          </a:xfrm>
          <a:ln>
            <a:miter lim="800000"/>
            <a:headEnd/>
            <a:tailEnd/>
          </a:ln>
        </p:spPr>
        <p:txBody>
          <a:bodyPr>
            <a:noAutofit/>
          </a:bodyPr>
          <a:lstStyle/>
          <a:p>
            <a:pPr>
              <a:defRPr/>
            </a:pPr>
            <a:br>
              <a:rPr lang="nb-NO" sz="3200" dirty="0">
                <a:solidFill>
                  <a:srgbClr val="7030A0"/>
                </a:solidFill>
                <a:latin typeface="Arial Black" panose="020B0A04020102020204" pitchFamily="34" charset="0"/>
              </a:rPr>
            </a:br>
            <a:endParaRPr lang="nb-NO" sz="3200" dirty="0">
              <a:solidFill>
                <a:srgbClr val="7030A0"/>
              </a:solidFill>
              <a:latin typeface="Arial Black" panose="020B0A04020102020204" pitchFamily="34" charset="0"/>
            </a:endParaRPr>
          </a:p>
        </p:txBody>
      </p:sp>
      <p:sp>
        <p:nvSpPr>
          <p:cNvPr id="14338" name="Plassholder for tekst 2"/>
          <p:cNvSpPr>
            <a:spLocks noGrp="1"/>
          </p:cNvSpPr>
          <p:nvPr>
            <p:ph type="body" idx="1"/>
          </p:nvPr>
        </p:nvSpPr>
        <p:spPr>
          <a:xfrm>
            <a:off x="911424" y="1268760"/>
            <a:ext cx="10225136" cy="5256584"/>
          </a:xfrm>
        </p:spPr>
        <p:txBody>
          <a:bodyPr>
            <a:normAutofit lnSpcReduction="10000"/>
          </a:bodyPr>
          <a:lstStyle/>
          <a:p>
            <a:pPr marL="457200" indent="-457200" algn="ctr">
              <a:buAutoNum type="arabicPeriod"/>
            </a:pPr>
            <a:r>
              <a:rPr lang="nb-NO" altLang="nb-NO" sz="2800" b="1" dirty="0">
                <a:solidFill>
                  <a:srgbClr val="C00000"/>
                </a:solidFill>
                <a:latin typeface="Arial" panose="020B0604020202020204" pitchFamily="34" charset="0"/>
                <a:cs typeface="Arial" panose="020B0604020202020204" pitchFamily="34" charset="0"/>
              </a:rPr>
              <a:t>Hetero-normen</a:t>
            </a:r>
          </a:p>
          <a:p>
            <a:pPr algn="ctr"/>
            <a:r>
              <a:rPr lang="nb-NO" altLang="nb-NO" b="1" dirty="0">
                <a:solidFill>
                  <a:schemeClr val="tx1"/>
                </a:solidFill>
                <a:latin typeface="Arial" panose="020B0604020202020204" pitchFamily="34" charset="0"/>
                <a:cs typeface="Arial" panose="020B0604020202020204" pitchFamily="34" charset="0"/>
              </a:rPr>
              <a:t>Relasjonen mellom mann og kvinne, mor og far er unik og ikke en sidestilt «normalvariant» til andre relasjoner. Det kristne ekteskapet er ikke kjønnsnøytralt.</a:t>
            </a:r>
            <a:endParaRPr lang="nb-NO" altLang="nb-NO" sz="1050" b="1" dirty="0">
              <a:solidFill>
                <a:schemeClr val="tx1"/>
              </a:solidFill>
              <a:latin typeface="Arial" panose="020B0604020202020204" pitchFamily="34" charset="0"/>
              <a:cs typeface="Arial" panose="020B0604020202020204" pitchFamily="34" charset="0"/>
            </a:endParaRPr>
          </a:p>
          <a:p>
            <a:pPr algn="ctr" eaLnBrk="1" hangingPunct="1"/>
            <a:r>
              <a:rPr lang="nb-NO" altLang="nb-NO" sz="2800" b="1" dirty="0">
                <a:solidFill>
                  <a:srgbClr val="C00000"/>
                </a:solidFill>
                <a:latin typeface="Arial" panose="020B0604020202020204" pitchFamily="34" charset="0"/>
                <a:cs typeface="Arial" panose="020B0604020202020204" pitchFamily="34" charset="0"/>
              </a:rPr>
              <a:t>2. Tokjønns-normen </a:t>
            </a:r>
          </a:p>
          <a:p>
            <a:pPr algn="ctr"/>
            <a:r>
              <a:rPr lang="nb-NO" altLang="nb-NO" b="1" dirty="0">
                <a:solidFill>
                  <a:schemeClr val="tx1"/>
                </a:solidFill>
                <a:latin typeface="Arial" panose="020B0604020202020204" pitchFamily="34" charset="0"/>
                <a:cs typeface="Arial" panose="020B0604020202020204" pitchFamily="34" charset="0"/>
              </a:rPr>
              <a:t>Det finnes kun to kjønn, for det eksisterer kun to typer kjønnsceller: </a:t>
            </a:r>
            <a:br>
              <a:rPr lang="nb-NO" altLang="nb-NO" b="1" dirty="0">
                <a:solidFill>
                  <a:schemeClr val="tx1"/>
                </a:solidFill>
                <a:latin typeface="Arial" panose="020B0604020202020204" pitchFamily="34" charset="0"/>
                <a:cs typeface="Arial" panose="020B0604020202020204" pitchFamily="34" charset="0"/>
              </a:rPr>
            </a:br>
            <a:r>
              <a:rPr lang="nb-NO" altLang="nb-NO" b="1" dirty="0">
                <a:solidFill>
                  <a:schemeClr val="tx1"/>
                </a:solidFill>
                <a:latin typeface="Arial" panose="020B0604020202020204" pitchFamily="34" charset="0"/>
                <a:cs typeface="Arial" panose="020B0604020202020204" pitchFamily="34" charset="0"/>
              </a:rPr>
              <a:t>Kvinnelige og mannlige. Ulike kjønnsidentiteter er ikke nye kjønn.</a:t>
            </a:r>
          </a:p>
          <a:p>
            <a:pPr algn="ctr"/>
            <a:r>
              <a:rPr lang="nb-NO" altLang="nb-NO" sz="2800" b="1" dirty="0">
                <a:solidFill>
                  <a:srgbClr val="C00000"/>
                </a:solidFill>
                <a:latin typeface="Arial" panose="020B0604020202020204" pitchFamily="34" charset="0"/>
                <a:cs typeface="Arial" panose="020B0604020202020204" pitchFamily="34" charset="0"/>
              </a:rPr>
              <a:t>3. Par-normen</a:t>
            </a:r>
          </a:p>
          <a:p>
            <a:pPr algn="ctr" eaLnBrk="1" hangingPunct="1"/>
            <a:r>
              <a:rPr lang="nb-NO" altLang="nb-NO" b="1" dirty="0">
                <a:solidFill>
                  <a:schemeClr val="tx1"/>
                </a:solidFill>
                <a:latin typeface="Arial" panose="020B0604020202020204" pitchFamily="34" charset="0"/>
                <a:cs typeface="Arial" panose="020B0604020202020204" pitchFamily="34" charset="0"/>
              </a:rPr>
              <a:t>Rammen for ekteskap og seksuelle relasjoner er to personer: </a:t>
            </a:r>
            <a:br>
              <a:rPr lang="nb-NO" altLang="nb-NO" b="1" dirty="0">
                <a:solidFill>
                  <a:schemeClr val="tx1"/>
                </a:solidFill>
                <a:latin typeface="Arial" panose="020B0604020202020204" pitchFamily="34" charset="0"/>
                <a:cs typeface="Arial" panose="020B0604020202020204" pitchFamily="34" charset="0"/>
              </a:rPr>
            </a:br>
            <a:r>
              <a:rPr lang="nb-NO" altLang="nb-NO" b="1" dirty="0">
                <a:solidFill>
                  <a:schemeClr val="tx1"/>
                </a:solidFill>
                <a:latin typeface="Arial" panose="020B0604020202020204" pitchFamily="34" charset="0"/>
                <a:cs typeface="Arial" panose="020B0604020202020204" pitchFamily="34" charset="0"/>
              </a:rPr>
              <a:t>én mann og én kvinne. Polygami og polyamorøse forhold strider med Guds design for seksualitet og samliv.</a:t>
            </a:r>
          </a:p>
          <a:p>
            <a:pPr algn="ctr" eaLnBrk="1" hangingPunct="1"/>
            <a:r>
              <a:rPr lang="nb-NO" altLang="nb-NO" sz="2800" b="1" dirty="0">
                <a:solidFill>
                  <a:srgbClr val="C00000"/>
                </a:solidFill>
                <a:latin typeface="Arial" panose="020B0604020202020204" pitchFamily="34" charset="0"/>
                <a:cs typeface="Arial" panose="020B0604020202020204" pitchFamily="34" charset="0"/>
              </a:rPr>
              <a:t>4. Barne-normen</a:t>
            </a:r>
          </a:p>
          <a:p>
            <a:pPr algn="ctr" eaLnBrk="1" hangingPunct="1"/>
            <a:r>
              <a:rPr lang="nb-NO" altLang="nb-NO" b="1" dirty="0">
                <a:solidFill>
                  <a:schemeClr val="tx1"/>
                </a:solidFill>
                <a:latin typeface="Arial" panose="020B0604020202020204" pitchFamily="34" charset="0"/>
                <a:cs typeface="Arial" panose="020B0604020202020204" pitchFamily="34" charset="0"/>
              </a:rPr>
              <a:t>Barn har en gudgitt og naturgitt rett til sin egen mor og far. </a:t>
            </a:r>
            <a:br>
              <a:rPr lang="nb-NO" altLang="nb-NO" b="1" dirty="0">
                <a:solidFill>
                  <a:schemeClr val="tx1"/>
                </a:solidFill>
                <a:latin typeface="Arial" panose="020B0604020202020204" pitchFamily="34" charset="0"/>
                <a:cs typeface="Arial" panose="020B0604020202020204" pitchFamily="34" charset="0"/>
              </a:rPr>
            </a:br>
            <a:r>
              <a:rPr lang="nb-NO" altLang="nb-NO" b="1" dirty="0">
                <a:solidFill>
                  <a:schemeClr val="tx1"/>
                </a:solidFill>
                <a:latin typeface="Arial" panose="020B0604020202020204" pitchFamily="34" charset="0"/>
                <a:cs typeface="Arial" panose="020B0604020202020204" pitchFamily="34" charset="0"/>
              </a:rPr>
              <a:t>Planlagt farløshet og </a:t>
            </a:r>
            <a:r>
              <a:rPr lang="nb-NO" altLang="nb-NO" b="1" dirty="0" err="1">
                <a:solidFill>
                  <a:schemeClr val="tx1"/>
                </a:solidFill>
                <a:latin typeface="Arial" panose="020B0604020202020204" pitchFamily="34" charset="0"/>
                <a:cs typeface="Arial" panose="020B0604020202020204" pitchFamily="34" charset="0"/>
              </a:rPr>
              <a:t>morløshet</a:t>
            </a:r>
            <a:r>
              <a:rPr lang="nb-NO" altLang="nb-NO" b="1" dirty="0">
                <a:solidFill>
                  <a:schemeClr val="tx1"/>
                </a:solidFill>
                <a:latin typeface="Arial" panose="020B0604020202020204" pitchFamily="34" charset="0"/>
                <a:cs typeface="Arial" panose="020B0604020202020204" pitchFamily="34" charset="0"/>
              </a:rPr>
              <a:t> er ikke i pakt med Guds vilje. </a:t>
            </a:r>
            <a:br>
              <a:rPr lang="nb-NO" altLang="nb-NO" b="1" dirty="0">
                <a:solidFill>
                  <a:schemeClr val="tx1"/>
                </a:solidFill>
                <a:latin typeface="Arial" panose="020B0604020202020204" pitchFamily="34" charset="0"/>
                <a:cs typeface="Arial" panose="020B0604020202020204" pitchFamily="34" charset="0"/>
              </a:rPr>
            </a:br>
            <a:r>
              <a:rPr lang="nb-NO" altLang="nb-NO" b="1" dirty="0">
                <a:solidFill>
                  <a:schemeClr val="tx1"/>
                </a:solidFill>
                <a:latin typeface="Arial" panose="020B0604020202020204" pitchFamily="34" charset="0"/>
                <a:cs typeface="Arial" panose="020B0604020202020204" pitchFamily="34" charset="0"/>
              </a:rPr>
              <a:t>Barns rettigheter må veie tyngre enn voksnes krav og ønsker.</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89875" y="3"/>
            <a:ext cx="2628736" cy="1752491"/>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591B3FD3-4756-540C-2489-938DBB8B8FD2}"/>
              </a:ext>
            </a:extLst>
          </p:cNvPr>
          <p:cNvSpPr txBox="1"/>
          <p:nvPr/>
        </p:nvSpPr>
        <p:spPr>
          <a:xfrm>
            <a:off x="4295800" y="116632"/>
            <a:ext cx="6696744" cy="1600438"/>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4 bibelske sannheter </a:t>
            </a:r>
            <a:br>
              <a:rPr lang="nb-NO" sz="4000" dirty="0">
                <a:solidFill>
                  <a:srgbClr val="7030A0"/>
                </a:solidFill>
                <a:latin typeface="Arial Black" panose="020B0A04020102020204" pitchFamily="34" charset="0"/>
              </a:rPr>
            </a:br>
            <a:r>
              <a:rPr lang="nb-NO" sz="4000" dirty="0">
                <a:solidFill>
                  <a:srgbClr val="7030A0"/>
                </a:solidFill>
                <a:latin typeface="Arial Black" panose="020B0A04020102020204" pitchFamily="34" charset="0"/>
              </a:rPr>
              <a:t>vi MÅ holde fast ved</a:t>
            </a:r>
          </a:p>
          <a:p>
            <a:r>
              <a:rPr lang="nb-NO" dirty="0"/>
              <a:t> </a:t>
            </a:r>
          </a:p>
        </p:txBody>
      </p:sp>
    </p:spTree>
    <p:extLst>
      <p:ext uri="{BB962C8B-B14F-4D97-AF65-F5344CB8AC3E}">
        <p14:creationId xmlns:p14="http://schemas.microsoft.com/office/powerpoint/2010/main" val="16872409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378852E-7C71-4EC6-BF2C-9362543CF623}"/>
              </a:ext>
            </a:extLst>
          </p:cNvPr>
          <p:cNvSpPr>
            <a:spLocks noGrp="1"/>
          </p:cNvSpPr>
          <p:nvPr>
            <p:ph idx="1"/>
          </p:nvPr>
        </p:nvSpPr>
        <p:spPr>
          <a:xfrm>
            <a:off x="695400" y="1124744"/>
            <a:ext cx="10972800" cy="5472608"/>
          </a:xfrm>
        </p:spPr>
        <p:txBody>
          <a:bodyPr>
            <a:normAutofit fontScale="92500" lnSpcReduction="20000"/>
          </a:bodyPr>
          <a:lstStyle/>
          <a:p>
            <a:pPr marL="0" indent="0" algn="ctr">
              <a:buNone/>
            </a:pPr>
            <a:r>
              <a:rPr lang="nb-NO" sz="7800" dirty="0">
                <a:solidFill>
                  <a:srgbClr val="7030A0"/>
                </a:solidFill>
                <a:latin typeface="Arial Black" panose="020B0A04020102020204" pitchFamily="34" charset="0"/>
                <a:cs typeface="Arial" panose="020B0604020202020204" pitchFamily="34" charset="0"/>
              </a:rPr>
              <a:t>Radikal kjærlighet</a:t>
            </a:r>
            <a:endParaRPr lang="nb-NO" sz="3900" dirty="0">
              <a:latin typeface="Arial" panose="020B0604020202020204" pitchFamily="34" charset="0"/>
              <a:cs typeface="Arial" panose="020B0604020202020204" pitchFamily="34" charset="0"/>
            </a:endParaRPr>
          </a:p>
          <a:p>
            <a:pPr marL="0" indent="0" algn="ctr">
              <a:buNone/>
            </a:pPr>
            <a:br>
              <a:rPr lang="nb-NO" sz="4800" b="1" dirty="0">
                <a:latin typeface="Arial" panose="020B0604020202020204" pitchFamily="34" charset="0"/>
                <a:cs typeface="Arial" panose="020B0604020202020204" pitchFamily="34" charset="0"/>
              </a:rPr>
            </a:br>
            <a:r>
              <a:rPr lang="nb-NO" sz="4800" b="1" dirty="0">
                <a:latin typeface="Arial" panose="020B0604020202020204" pitchFamily="34" charset="0"/>
                <a:cs typeface="Arial" panose="020B0604020202020204" pitchFamily="34" charset="0"/>
              </a:rPr>
              <a:t>Når vi blir utskjelt, </a:t>
            </a:r>
            <a:r>
              <a:rPr lang="nb-NO" sz="4800" b="1" dirty="0">
                <a:solidFill>
                  <a:srgbClr val="C00000"/>
                </a:solidFill>
                <a:latin typeface="Arial" panose="020B0604020202020204" pitchFamily="34" charset="0"/>
                <a:cs typeface="Arial" panose="020B0604020202020204" pitchFamily="34" charset="0"/>
              </a:rPr>
              <a:t>velsigner </a:t>
            </a:r>
            <a:r>
              <a:rPr lang="nb-NO" sz="4800" b="1" dirty="0">
                <a:latin typeface="Arial" panose="020B0604020202020204" pitchFamily="34" charset="0"/>
                <a:cs typeface="Arial" panose="020B0604020202020204" pitchFamily="34" charset="0"/>
              </a:rPr>
              <a:t>vi. </a:t>
            </a:r>
          </a:p>
          <a:p>
            <a:pPr marL="0" indent="0" algn="ctr">
              <a:buNone/>
            </a:pPr>
            <a:r>
              <a:rPr lang="nb-NO" sz="4800" b="1" dirty="0">
                <a:latin typeface="Arial" panose="020B0604020202020204" pitchFamily="34" charset="0"/>
                <a:cs typeface="Arial" panose="020B0604020202020204" pitchFamily="34" charset="0"/>
              </a:rPr>
              <a:t>Når vi blir forfulgt, </a:t>
            </a:r>
            <a:r>
              <a:rPr lang="nb-NO" sz="4800" b="1" dirty="0">
                <a:solidFill>
                  <a:srgbClr val="C00000"/>
                </a:solidFill>
                <a:latin typeface="Arial" panose="020B0604020202020204" pitchFamily="34" charset="0"/>
                <a:cs typeface="Arial" panose="020B0604020202020204" pitchFamily="34" charset="0"/>
              </a:rPr>
              <a:t>holder vi ut</a:t>
            </a:r>
            <a:r>
              <a:rPr lang="nb-NO" sz="4800" b="1" dirty="0">
                <a:latin typeface="Arial" panose="020B0604020202020204" pitchFamily="34" charset="0"/>
                <a:cs typeface="Arial" panose="020B0604020202020204" pitchFamily="34" charset="0"/>
              </a:rPr>
              <a:t>. </a:t>
            </a:r>
          </a:p>
          <a:p>
            <a:pPr marL="0" indent="0" algn="ctr">
              <a:buNone/>
            </a:pPr>
            <a:r>
              <a:rPr lang="nb-NO" sz="4800" b="1" dirty="0">
                <a:latin typeface="Arial" panose="020B0604020202020204" pitchFamily="34" charset="0"/>
                <a:cs typeface="Arial" panose="020B0604020202020204" pitchFamily="34" charset="0"/>
              </a:rPr>
              <a:t>Når noen håner oss, </a:t>
            </a:r>
            <a:br>
              <a:rPr lang="nb-NO" sz="4800" b="1" dirty="0">
                <a:latin typeface="Arial" panose="020B0604020202020204" pitchFamily="34" charset="0"/>
                <a:cs typeface="Arial" panose="020B0604020202020204" pitchFamily="34" charset="0"/>
              </a:rPr>
            </a:br>
            <a:r>
              <a:rPr lang="nb-NO" sz="4800" b="1" dirty="0">
                <a:latin typeface="Arial" panose="020B0604020202020204" pitchFamily="34" charset="0"/>
                <a:cs typeface="Arial" panose="020B0604020202020204" pitchFamily="34" charset="0"/>
              </a:rPr>
              <a:t>svarer vi med </a:t>
            </a:r>
            <a:r>
              <a:rPr lang="nb-NO" sz="4800" b="1" dirty="0">
                <a:solidFill>
                  <a:srgbClr val="C00000"/>
                </a:solidFill>
                <a:latin typeface="Arial" panose="020B0604020202020204" pitchFamily="34" charset="0"/>
                <a:cs typeface="Arial" panose="020B0604020202020204" pitchFamily="34" charset="0"/>
              </a:rPr>
              <a:t>vennlighet</a:t>
            </a:r>
            <a:r>
              <a:rPr lang="nb-NO" sz="4800" b="1" dirty="0">
                <a:latin typeface="Arial" panose="020B0604020202020204" pitchFamily="34" charset="0"/>
                <a:cs typeface="Arial" panose="020B0604020202020204" pitchFamily="34" charset="0"/>
              </a:rPr>
              <a:t>.</a:t>
            </a:r>
            <a:br>
              <a:rPr lang="nb-NO" sz="4800" b="1" dirty="0">
                <a:latin typeface="Arial" panose="020B0604020202020204" pitchFamily="34" charset="0"/>
                <a:cs typeface="Arial" panose="020B0604020202020204" pitchFamily="34" charset="0"/>
              </a:rPr>
            </a:br>
            <a:endParaRPr lang="nb-NO" sz="4800" b="1" dirty="0">
              <a:latin typeface="Arial" panose="020B0604020202020204" pitchFamily="34" charset="0"/>
              <a:cs typeface="Arial" panose="020B0604020202020204" pitchFamily="34" charset="0"/>
            </a:endParaRPr>
          </a:p>
          <a:p>
            <a:pPr marL="0" indent="0" algn="ctr">
              <a:buNone/>
            </a:pPr>
            <a:r>
              <a:rPr lang="nb-NO" sz="3900" b="1" i="1" dirty="0"/>
              <a:t>1 </a:t>
            </a:r>
            <a:r>
              <a:rPr lang="nb-NO" sz="3900" b="1" i="1" dirty="0" err="1"/>
              <a:t>Korinterbrev</a:t>
            </a:r>
            <a:r>
              <a:rPr lang="nb-NO" sz="3900" b="1" i="1" dirty="0"/>
              <a:t> 4,12-13</a:t>
            </a:r>
          </a:p>
        </p:txBody>
      </p:sp>
    </p:spTree>
    <p:extLst>
      <p:ext uri="{BB962C8B-B14F-4D97-AF65-F5344CB8AC3E}">
        <p14:creationId xmlns:p14="http://schemas.microsoft.com/office/powerpoint/2010/main" val="1191112752"/>
      </p:ext>
    </p:extLst>
  </p:cSld>
  <p:clrMapOvr>
    <a:masterClrMapping/>
  </p:clrMapOvr>
</p:sld>
</file>

<file path=ppt/theme/theme1.xml><?xml version="1.0" encoding="utf-8"?>
<a:theme xmlns:a="http://schemas.openxmlformats.org/drawingml/2006/main" name="Office-tema">
  <a:themeElements>
    <a:clrScheme name="Fullmån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2505</Words>
  <Application>Microsoft Office PowerPoint</Application>
  <PresentationFormat>Widescreen</PresentationFormat>
  <Paragraphs>222</Paragraphs>
  <Slides>32</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32</vt:i4>
      </vt:variant>
    </vt:vector>
  </HeadingPairs>
  <TitlesOfParts>
    <vt:vector size="39" baseType="lpstr">
      <vt:lpstr>Arial</vt:lpstr>
      <vt:lpstr>Arial Black</vt:lpstr>
      <vt:lpstr>Calibri</vt:lpstr>
      <vt:lpstr>Corbel</vt:lpstr>
      <vt:lpstr>Maiandra GD</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 </vt:lpstr>
      <vt:lpstr>PowerPoint-presentasjon</vt:lpstr>
      <vt:lpstr>   Viktige nett-ressurser:  Samlivsbanken.no Samlivsrevolusjonen.no Foreldrenettverket.no Transinfo.no * GenderChallenge.no GuttogJente.no Samliv.info MorFarBarn.no GenSpect.org * TransGenderTrend.com</vt:lpstr>
      <vt:lpstr>www.samlivsbanken.no</vt:lpstr>
      <vt:lpstr>Samlivsbanken.no</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Åndens frukt Galaterbrevet 5,22f</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Øivind Benestad</dc:creator>
  <cp:lastModifiedBy>Øivind Benestad</cp:lastModifiedBy>
  <cp:revision>53</cp:revision>
  <cp:lastPrinted>2021-08-29T12:04:03Z</cp:lastPrinted>
  <dcterms:created xsi:type="dcterms:W3CDTF">2020-09-06T08:17:03Z</dcterms:created>
  <dcterms:modified xsi:type="dcterms:W3CDTF">2022-08-29T09:37:28Z</dcterms:modified>
</cp:coreProperties>
</file>